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355" r:id="rId2"/>
    <p:sldId id="567" r:id="rId3"/>
    <p:sldId id="568" r:id="rId4"/>
    <p:sldId id="569" r:id="rId5"/>
    <p:sldId id="1013" r:id="rId6"/>
    <p:sldId id="1014" r:id="rId7"/>
    <p:sldId id="1015" r:id="rId8"/>
    <p:sldId id="1016" r:id="rId9"/>
    <p:sldId id="1018" r:id="rId10"/>
    <p:sldId id="1019" r:id="rId11"/>
    <p:sldId id="1011" r:id="rId12"/>
    <p:sldId id="1038" r:id="rId13"/>
    <p:sldId id="1022" r:id="rId14"/>
    <p:sldId id="1024" r:id="rId15"/>
    <p:sldId id="1025" r:id="rId16"/>
    <p:sldId id="1026" r:id="rId17"/>
    <p:sldId id="1027" r:id="rId18"/>
    <p:sldId id="1023" r:id="rId19"/>
    <p:sldId id="1028" r:id="rId20"/>
    <p:sldId id="1029" r:id="rId21"/>
    <p:sldId id="1030" r:id="rId22"/>
    <p:sldId id="1031" r:id="rId23"/>
    <p:sldId id="1032" r:id="rId24"/>
    <p:sldId id="1033" r:id="rId25"/>
    <p:sldId id="1035" r:id="rId26"/>
    <p:sldId id="1034" r:id="rId27"/>
    <p:sldId id="1036" r:id="rId28"/>
    <p:sldId id="616" r:id="rId29"/>
    <p:sldId id="1000" r:id="rId30"/>
    <p:sldId id="619" r:id="rId3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009" autoAdjust="0"/>
    <p:restoredTop sz="73492" autoAdjust="0"/>
  </p:normalViewPr>
  <p:slideViewPr>
    <p:cSldViewPr snapToGrid="0" snapToObjects="1">
      <p:cViewPr varScale="1">
        <p:scale>
          <a:sx n="84" d="100"/>
          <a:sy n="84" d="100"/>
        </p:scale>
        <p:origin x="34" y="394"/>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noProof="0" dirty="0" smtClean="0"/>
              <a:t>Ova sesija je podeljena na četiri</a:t>
            </a:r>
            <a:r>
              <a:rPr lang="sr-Latn-RS" sz="1200" baseline="0" noProof="0" dirty="0" smtClean="0"/>
              <a:t> dela</a:t>
            </a:r>
            <a:r>
              <a:rPr lang="sr-Latn-RS" sz="1200" noProof="0" dirty="0" smtClean="0"/>
              <a:t>.</a:t>
            </a:r>
          </a:p>
          <a:p>
            <a:r>
              <a:rPr lang="sr-Latn-RS" sz="1200" baseline="0" noProof="0" dirty="0" smtClean="0"/>
              <a:t>Prvi deo daje kratak prikaz Programske kancelarije i rada koji sprovodi. </a:t>
            </a:r>
            <a:endParaRPr lang="sr-Latn-RS" sz="1200" noProof="0" dirty="0" smtClean="0"/>
          </a:p>
          <a:p>
            <a:r>
              <a:rPr lang="sr-Latn-RS" sz="1200" noProof="0" dirty="0" smtClean="0"/>
              <a:t>U drugom delu sesije razmatra se struktura Specijalizovanog pravosudnog</a:t>
            </a:r>
            <a:r>
              <a:rPr lang="sr-Latn-RS" sz="1200" baseline="0" noProof="0" dirty="0" smtClean="0"/>
              <a:t> kursa o međunarodnoj saradnji</a:t>
            </a:r>
            <a:r>
              <a:rPr lang="sr-Latn-RS" sz="1200" noProof="0" dirty="0" smtClean="0"/>
              <a:t>.</a:t>
            </a:r>
          </a:p>
          <a:p>
            <a:r>
              <a:rPr lang="sr-Latn-RS" sz="1200" noProof="0" dirty="0" smtClean="0"/>
              <a:t>U trećem</a:t>
            </a:r>
            <a:r>
              <a:rPr lang="sr-Latn-RS" sz="1200" baseline="0" noProof="0" dirty="0" smtClean="0"/>
              <a:t> delu će učesnici biti u prilici da se predstave i upoznaju. </a:t>
            </a:r>
            <a:r>
              <a:rPr lang="sr-Latn-RS" sz="1200" noProof="0" dirty="0" smtClean="0"/>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noProof="0" dirty="0" smtClean="0"/>
              <a:t>U četvrtom će biti</a:t>
            </a:r>
            <a:r>
              <a:rPr lang="sr-Latn-RS" sz="1200" baseline="0" noProof="0" dirty="0" smtClean="0"/>
              <a:t> dat kratak pregled ciljeva sesije. </a:t>
            </a:r>
            <a:endParaRPr lang="sr-Latn-RS"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41799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latin typeface="+mn-lt"/>
                <a:ea typeface="MS PGothic" pitchFamily="34" charset="-128"/>
                <a:cs typeface="ＭＳ Ｐゴシック" charset="0"/>
              </a:rPr>
              <a:t>Ovaj</a:t>
            </a:r>
            <a:r>
              <a:rPr lang="sr-Latn-RS" sz="1200" kern="1200" baseline="0" dirty="0" smtClean="0">
                <a:solidFill>
                  <a:schemeClr val="tx1"/>
                </a:solidFill>
                <a:latin typeface="+mn-lt"/>
                <a:ea typeface="MS PGothic" pitchFamily="34" charset="-128"/>
                <a:cs typeface="ＭＳ Ｐゴシック" charset="0"/>
              </a:rPr>
              <a:t> slajd sadrži informacije o Programskoj kancelariji Saveta Evrope za visokotehnološki kriminal </a:t>
            </a:r>
            <a:r>
              <a:rPr lang="en-GB" sz="1200" kern="1200" dirty="0" smtClean="0">
                <a:solidFill>
                  <a:schemeClr val="tx1"/>
                </a:solidFill>
                <a:latin typeface="+mn-lt"/>
                <a:ea typeface="MS PGothic" pitchFamily="34" charset="-128"/>
                <a:cs typeface="ＭＳ Ｐゴシック" charset="0"/>
              </a:rPr>
              <a:t>(</a:t>
            </a:r>
            <a:r>
              <a:rPr lang="en-GB" sz="1200" kern="1200" dirty="0">
                <a:solidFill>
                  <a:schemeClr val="tx1"/>
                </a:solidFill>
                <a:latin typeface="+mn-lt"/>
                <a:ea typeface="MS PGothic" pitchFamily="34" charset="-128"/>
                <a:cs typeface="ＭＳ Ｐゴシック" charset="0"/>
              </a:rPr>
              <a:t>C-PROC). </a:t>
            </a:r>
            <a:r>
              <a:rPr lang="sr-Latn-RS" sz="1200" kern="1200" dirty="0" smtClean="0">
                <a:solidFill>
                  <a:schemeClr val="tx1"/>
                </a:solidFill>
                <a:latin typeface="+mn-lt"/>
                <a:ea typeface="MS PGothic" pitchFamily="34" charset="-128"/>
                <a:cs typeface="ＭＳ Ｐゴシック" charset="0"/>
              </a:rPr>
              <a:t>U pitanju je glavno telo</a:t>
            </a:r>
            <a:r>
              <a:rPr lang="sr-Latn-RS" sz="1200" kern="1200" baseline="0" dirty="0" smtClean="0">
                <a:solidFill>
                  <a:schemeClr val="tx1"/>
                </a:solidFill>
                <a:latin typeface="+mn-lt"/>
                <a:ea typeface="MS PGothic" pitchFamily="34" charset="-128"/>
                <a:cs typeface="ＭＳ Ｐゴシック" charset="0"/>
              </a:rPr>
              <a:t> za promovisanje podrške koju Savet Evrope pruža jačanju kapaciteta krivičnopravnih sistema u pogledu visokotehnološkog kriminala i dokaza u elektronskom obliku.</a:t>
            </a:r>
            <a:r>
              <a:rPr lang="en-GB" sz="1200" kern="1200" dirty="0" smtClean="0">
                <a:solidFill>
                  <a:schemeClr val="tx1"/>
                </a:solidFill>
                <a:latin typeface="+mn-lt"/>
                <a:ea typeface="MS PGothic" pitchFamily="34" charset="-128"/>
                <a:cs typeface="ＭＳ Ｐゴシック" charset="0"/>
              </a:rPr>
              <a:t> </a:t>
            </a:r>
            <a:endParaRPr lang="en-GB"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2318502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algn="just"/>
            <a:r>
              <a:rPr lang="sr-Latn-RS" sz="1200" kern="1200" dirty="0" smtClean="0">
                <a:solidFill>
                  <a:schemeClr val="tx1"/>
                </a:solidFill>
                <a:latin typeface="+mn-lt"/>
                <a:ea typeface="MS PGothic" pitchFamily="34" charset="-128"/>
                <a:cs typeface="ＭＳ Ｐゴシック" charset="0"/>
              </a:rPr>
              <a:t>Na slajdu se navode različiti tekući projekti koje vodi Programska kancelarija za visokotehnološki kriminal </a:t>
            </a:r>
            <a:r>
              <a:rPr lang="en-GB" sz="1200" kern="1200" dirty="0" smtClean="0">
                <a:solidFill>
                  <a:schemeClr val="tx1"/>
                </a:solidFill>
                <a:latin typeface="+mn-lt"/>
                <a:ea typeface="MS PGothic" pitchFamily="34" charset="-128"/>
                <a:cs typeface="ＭＳ Ｐゴシック" charset="0"/>
              </a:rPr>
              <a:t>(</a:t>
            </a:r>
            <a:r>
              <a:rPr lang="en-GB" sz="1200" kern="1200" dirty="0">
                <a:solidFill>
                  <a:schemeClr val="tx1"/>
                </a:solidFill>
                <a:latin typeface="+mn-lt"/>
                <a:ea typeface="MS PGothic" pitchFamily="34" charset="-128"/>
                <a:cs typeface="ＭＳ Ｐゴシック" charset="0"/>
              </a:rPr>
              <a:t>C-PROC). </a:t>
            </a:r>
            <a:r>
              <a:rPr lang="sr-Latn-RS" sz="1200" kern="1200" dirty="0" smtClean="0">
                <a:solidFill>
                  <a:schemeClr val="tx1"/>
                </a:solidFill>
                <a:latin typeface="+mn-lt"/>
                <a:ea typeface="MS PGothic" pitchFamily="34" charset="-128"/>
                <a:cs typeface="ＭＳ Ｐゴシック" charset="0"/>
              </a:rPr>
              <a:t>Trener može da objasni da je organizacija</a:t>
            </a:r>
            <a:r>
              <a:rPr lang="sr-Latn-RS" sz="1200" kern="1200" baseline="0" dirty="0" smtClean="0">
                <a:solidFill>
                  <a:schemeClr val="tx1"/>
                </a:solidFill>
                <a:latin typeface="+mn-lt"/>
                <a:ea typeface="MS PGothic" pitchFamily="34" charset="-128"/>
                <a:cs typeface="ＭＳ Ｐゴシック" charset="0"/>
              </a:rPr>
              <a:t>, od početka svog operativnog rada aprila 2014, inicirala niz projekata, od kojih su mnogi okončani. Trener, isto tako, može da govori o tekućim projektima, uz detaljnija objašnjenja programa nabrojanih na slajdu:</a:t>
            </a:r>
            <a:endParaRPr lang="en-GB" sz="1200" kern="1200" dirty="0">
              <a:solidFill>
                <a:schemeClr val="tx1"/>
              </a:solidFill>
              <a:latin typeface="+mn-lt"/>
              <a:ea typeface="MS PGothic" pitchFamily="34" charset="-128"/>
              <a:cs typeface="ＭＳ Ｐゴシック" charset="0"/>
            </a:endParaRPr>
          </a:p>
          <a:p>
            <a:pPr algn="just"/>
            <a:endParaRPr lang="en-GB" sz="1200" kern="1200" dirty="0">
              <a:solidFill>
                <a:schemeClr val="tx1"/>
              </a:solidFill>
              <a:latin typeface="+mn-lt"/>
              <a:ea typeface="MS PGothic" pitchFamily="34" charset="-128"/>
              <a:cs typeface="ＭＳ Ｐゴシック" charset="0"/>
            </a:endParaRPr>
          </a:p>
          <a:p>
            <a:pPr algn="just"/>
            <a:r>
              <a:rPr lang="en-US" b="1" dirty="0">
                <a:effectLst/>
                <a:latin typeface="Open Sans"/>
              </a:rPr>
              <a:t>GLACY+ </a:t>
            </a:r>
            <a:r>
              <a:rPr lang="sr-Latn-RS" b="0" dirty="0" smtClean="0">
                <a:effectLst/>
                <a:latin typeface="Open Sans"/>
              </a:rPr>
              <a:t>j</a:t>
            </a:r>
            <a:r>
              <a:rPr lang="sr-Latn-RS" b="0" baseline="0" dirty="0" smtClean="0">
                <a:effectLst/>
                <a:latin typeface="Open Sans"/>
              </a:rPr>
              <a:t>e zajednički program EU </a:t>
            </a:r>
            <a:r>
              <a:rPr lang="en-US" dirty="0" smtClean="0">
                <a:effectLst/>
                <a:latin typeface="Open Sans"/>
              </a:rPr>
              <a:t>(</a:t>
            </a:r>
            <a:r>
              <a:rPr lang="sr-Latn-RS" dirty="0" smtClean="0">
                <a:effectLst/>
                <a:latin typeface="Open Sans"/>
              </a:rPr>
              <a:t>Instrument za doprinos stabilnosti i miru</a:t>
            </a:r>
            <a:r>
              <a:rPr lang="en-US" dirty="0" smtClean="0">
                <a:effectLst/>
                <a:latin typeface="Open Sans"/>
              </a:rPr>
              <a:t>) </a:t>
            </a:r>
            <a:r>
              <a:rPr lang="sr-Latn-RS" dirty="0" smtClean="0">
                <a:effectLst/>
                <a:latin typeface="Open Sans"/>
              </a:rPr>
              <a:t>i Saveta Evrope</a:t>
            </a:r>
            <a:r>
              <a:rPr lang="en-US" dirty="0" smtClean="0">
                <a:effectLst/>
                <a:latin typeface="Open Sans"/>
              </a:rPr>
              <a:t>.</a:t>
            </a:r>
            <a:endParaRPr lang="en-US" dirty="0">
              <a:effectLst/>
              <a:latin typeface="Open Sans"/>
            </a:endParaRPr>
          </a:p>
          <a:p>
            <a:pPr algn="just"/>
            <a:r>
              <a:rPr lang="en-US" dirty="0">
                <a:effectLst/>
                <a:latin typeface="Open Sans"/>
              </a:rPr>
              <a:t>GLACY+ </a:t>
            </a:r>
            <a:r>
              <a:rPr lang="sr-Latn-RS" dirty="0" smtClean="0">
                <a:effectLst/>
                <a:latin typeface="Open Sans"/>
              </a:rPr>
              <a:t>proširuje</a:t>
            </a:r>
            <a:r>
              <a:rPr lang="sr-Latn-RS" baseline="0" dirty="0" smtClean="0">
                <a:effectLst/>
                <a:latin typeface="Open Sans"/>
              </a:rPr>
              <a:t> iskustvo prethodnog projekta, </a:t>
            </a:r>
            <a:r>
              <a:rPr lang="en-US" u="none" strike="noStrike" dirty="0" smtClean="0">
                <a:solidFill>
                  <a:srgbClr val="007BC8"/>
                </a:solidFill>
                <a:effectLst/>
                <a:latin typeface="Open Sans"/>
                <a:hlinkClick r:id="rId3"/>
              </a:rPr>
              <a:t>GLACY </a:t>
            </a:r>
            <a:r>
              <a:rPr lang="en-US" u="none" strike="noStrike" dirty="0">
                <a:solidFill>
                  <a:srgbClr val="007BC8"/>
                </a:solidFill>
                <a:effectLst/>
                <a:latin typeface="Open Sans"/>
                <a:hlinkClick r:id="rId3"/>
              </a:rPr>
              <a:t>project</a:t>
            </a:r>
            <a:r>
              <a:rPr lang="en-US" dirty="0">
                <a:effectLst/>
                <a:latin typeface="Open Sans"/>
              </a:rPr>
              <a:t> (2013 – 2016</a:t>
            </a:r>
            <a:r>
              <a:rPr lang="en-US" dirty="0" smtClean="0">
                <a:effectLst/>
                <a:latin typeface="Open Sans"/>
              </a:rPr>
              <a:t>)</a:t>
            </a:r>
            <a:r>
              <a:rPr lang="sr-Latn-RS" dirty="0" smtClean="0">
                <a:effectLst/>
                <a:latin typeface="Open Sans"/>
              </a:rPr>
              <a:t>, obezbeđujući</a:t>
            </a:r>
            <a:r>
              <a:rPr lang="sr-Latn-RS" baseline="0" dirty="0" smtClean="0">
                <a:effectLst/>
                <a:latin typeface="Open Sans"/>
              </a:rPr>
              <a:t> podršku u 15 prioritetnih i čvornih država u Africi, azijskopacifičkom, latinoameričkom i karipskom regionu -</a:t>
            </a:r>
            <a:r>
              <a:rPr lang="en-US" dirty="0" smtClean="0">
                <a:effectLst/>
                <a:latin typeface="Open Sans"/>
              </a:rPr>
              <a:t> </a:t>
            </a:r>
            <a:r>
              <a:rPr lang="en-US" dirty="0">
                <a:effectLst/>
                <a:latin typeface="Open Sans"/>
              </a:rPr>
              <a:t>Benin, Burkina Faso, </a:t>
            </a:r>
            <a:r>
              <a:rPr lang="sr-Latn-RS" dirty="0" smtClean="0">
                <a:effectLst/>
                <a:latin typeface="Open Sans"/>
              </a:rPr>
              <a:t>Zelenortska</a:t>
            </a:r>
            <a:r>
              <a:rPr lang="sr-Latn-RS" baseline="0" dirty="0" smtClean="0">
                <a:effectLst/>
                <a:latin typeface="Open Sans"/>
              </a:rPr>
              <a:t> ostrva, Čile, Kostarika, Dominikanska Republika, Gana, Mauricijus, Maroko, Nigerija, Paragvaj, Filipini, Senegal, Šri Lanka i Tonga. Te zemlje mogu poslužiti kao čvorišta za razmenu iskustava u datom regionu.</a:t>
            </a:r>
            <a:endParaRPr lang="en-US" dirty="0">
              <a:effectLst/>
              <a:latin typeface="Open Sans"/>
            </a:endParaRPr>
          </a:p>
          <a:p>
            <a:pPr algn="just"/>
            <a:r>
              <a:rPr lang="sr-Latn-RS" b="0" dirty="0" smtClean="0">
                <a:effectLst/>
                <a:latin typeface="Open Sans"/>
              </a:rPr>
              <a:t>Ciljevi</a:t>
            </a:r>
            <a:r>
              <a:rPr lang="en-US" b="0" dirty="0" smtClean="0">
                <a:effectLst/>
                <a:latin typeface="Open Sans"/>
              </a:rPr>
              <a:t>:</a:t>
            </a:r>
            <a:endParaRPr lang="en-US" b="0" dirty="0">
              <a:effectLst/>
              <a:latin typeface="Open Sans"/>
            </a:endParaRPr>
          </a:p>
          <a:p>
            <a:pPr algn="just"/>
            <a:r>
              <a:rPr lang="sr-Latn-RS" dirty="0" smtClean="0">
                <a:effectLst/>
                <a:latin typeface="Open Sans"/>
              </a:rPr>
              <a:t>Jačanje kapaciteta država</a:t>
            </a:r>
            <a:r>
              <a:rPr lang="sr-Latn-RS" baseline="0" dirty="0" smtClean="0">
                <a:effectLst/>
                <a:latin typeface="Open Sans"/>
              </a:rPr>
              <a:t> širom sveta za primenu propisa o visokotehnološkom kriminalu i dokazima u elektronskom obliku, kao i jačanje njihove sposobnosti za delotvornu međunarodnu saradnju u toj oblasti.</a:t>
            </a:r>
            <a:endParaRPr lang="en-US" dirty="0">
              <a:effectLst/>
              <a:latin typeface="Open Sans"/>
            </a:endParaRPr>
          </a:p>
          <a:p>
            <a:pPr algn="just">
              <a:buFont typeface="+mj-lt"/>
              <a:buAutoNum type="arabicPeriod"/>
            </a:pPr>
            <a:r>
              <a:rPr lang="sr-Latn-RS" dirty="0" smtClean="0">
                <a:effectLst/>
              </a:rPr>
              <a:t>Promovisati</a:t>
            </a:r>
            <a:r>
              <a:rPr lang="sr-Latn-RS" baseline="0" dirty="0" smtClean="0">
                <a:effectLst/>
              </a:rPr>
              <a:t> usklađene propise o visokotehnološkom kriminalu, politike i strategije</a:t>
            </a:r>
            <a:r>
              <a:rPr lang="en-US" dirty="0" smtClean="0">
                <a:effectLst/>
              </a:rPr>
              <a:t>;</a:t>
            </a:r>
            <a:endParaRPr lang="en-US" dirty="0">
              <a:effectLst/>
            </a:endParaRPr>
          </a:p>
          <a:p>
            <a:pPr algn="just">
              <a:buFont typeface="+mj-lt"/>
              <a:buAutoNum type="arabicPeriod"/>
            </a:pPr>
            <a:r>
              <a:rPr lang="sr-Latn-RS" dirty="0" smtClean="0">
                <a:effectLst/>
              </a:rPr>
              <a:t>Jačati kapacitet organa</a:t>
            </a:r>
            <a:r>
              <a:rPr lang="sr-Latn-RS" baseline="0" dirty="0" smtClean="0">
                <a:effectLst/>
              </a:rPr>
              <a:t> policije za istrage u oblasti visokotehnološkog kriminala i za angažovanje u delotvornoj međusobnoj policijskoj saradnji, kao i saradnji sa jedinicama za visokotehnološki kriminal u Evropi i drugim regionima</a:t>
            </a:r>
            <a:r>
              <a:rPr lang="en-US" dirty="0" smtClean="0">
                <a:effectLst/>
              </a:rPr>
              <a:t>;</a:t>
            </a:r>
            <a:endParaRPr lang="en-US" dirty="0">
              <a:effectLst/>
            </a:endParaRPr>
          </a:p>
          <a:p>
            <a:pPr algn="just">
              <a:buFont typeface="+mj-lt"/>
              <a:buAutoNum type="arabicPeriod"/>
            </a:pPr>
            <a:r>
              <a:rPr lang="sr-Latn-RS" dirty="0" smtClean="0">
                <a:effectLst/>
              </a:rPr>
              <a:t>Omogućiti </a:t>
            </a:r>
            <a:r>
              <a:rPr lang="sr-Latn-RS" b="1" i="1" u="sng" dirty="0" smtClean="0">
                <a:effectLst/>
              </a:rPr>
              <a:t>organima</a:t>
            </a:r>
            <a:r>
              <a:rPr lang="sr-Latn-RS" b="1" i="1" u="sng" baseline="0" dirty="0" smtClean="0">
                <a:effectLst/>
              </a:rPr>
              <a:t> krivičnopravnog sistema </a:t>
            </a:r>
            <a:r>
              <a:rPr lang="sr-Latn-RS" baseline="0" dirty="0" smtClean="0">
                <a:effectLst/>
              </a:rPr>
              <a:t>da primene propise, krivično gone i presuđuju u predmetima u oblasti visokotehnološkog kriminala i elektronskih dokaza, i da se angažuju u međunarodnoj saradnji. </a:t>
            </a:r>
            <a:endParaRPr lang="en-US" dirty="0">
              <a:effectLst/>
            </a:endParaRPr>
          </a:p>
          <a:p>
            <a:pPr algn="just"/>
            <a:r>
              <a:rPr lang="en-US" b="0" i="0" dirty="0">
                <a:solidFill>
                  <a:srgbClr val="161616"/>
                </a:solidFill>
                <a:effectLst/>
                <a:latin typeface="Open Sans"/>
              </a:rPr>
              <a:t/>
            </a:r>
            <a:br>
              <a:rPr lang="en-US" b="0" i="0" dirty="0">
                <a:solidFill>
                  <a:srgbClr val="161616"/>
                </a:solidFill>
                <a:effectLst/>
                <a:latin typeface="Open Sans"/>
              </a:rPr>
            </a:br>
            <a:r>
              <a:rPr lang="sr-Latn-RS" sz="1200" b="1" kern="1200" noProof="0" dirty="0" smtClean="0">
                <a:solidFill>
                  <a:schemeClr val="tx1"/>
                </a:solidFill>
                <a:latin typeface="+mn-lt"/>
                <a:ea typeface="MS PGothic" pitchFamily="34" charset="-128"/>
                <a:cs typeface="ＭＳ Ｐゴシック" charset="0"/>
              </a:rPr>
              <a:t>CyberEast</a:t>
            </a:r>
            <a:r>
              <a:rPr lang="en-US" sz="1200" b="1"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je zajednički projekat EU i SE,</a:t>
            </a:r>
            <a:r>
              <a:rPr lang="sr-Latn-RS" sz="1200" kern="1200" baseline="0" dirty="0" smtClean="0">
                <a:solidFill>
                  <a:schemeClr val="tx1"/>
                </a:solidFill>
                <a:latin typeface="+mn-lt"/>
                <a:ea typeface="MS PGothic" pitchFamily="34" charset="-128"/>
                <a:cs typeface="ＭＳ Ｐゴシック" charset="0"/>
              </a:rPr>
              <a:t> koji Savet sprovodi u regionu Istočnog partnerstva, u okviru Evropskog instrumenta za sused</a:t>
            </a:r>
            <a:r>
              <a:rPr lang="en-US" sz="1200" kern="1200" dirty="0" smtClean="0">
                <a:solidFill>
                  <a:schemeClr val="tx1"/>
                </a:solidFill>
                <a:latin typeface="+mn-lt"/>
                <a:ea typeface="MS PGothic" pitchFamily="34" charset="-128"/>
                <a:cs typeface="ＭＳ Ｐゴシック" charset="0"/>
              </a:rPr>
              <a:t>s</a:t>
            </a:r>
            <a:r>
              <a:rPr lang="sr-Latn-RS" sz="1200" kern="1200" dirty="0" smtClean="0">
                <a:solidFill>
                  <a:schemeClr val="tx1"/>
                </a:solidFill>
                <a:latin typeface="+mn-lt"/>
                <a:ea typeface="MS PGothic" pitchFamily="34" charset="-128"/>
                <a:cs typeface="ＭＳ Ｐゴシック" charset="0"/>
              </a:rPr>
              <a:t>tvo (ENI)</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algn="just"/>
            <a:r>
              <a:rPr lang="sr-Latn-RS" sz="1200" kern="1200" dirty="0" smtClean="0">
                <a:solidFill>
                  <a:schemeClr val="tx1"/>
                </a:solidFill>
                <a:latin typeface="+mn-lt"/>
                <a:ea typeface="MS PGothic" pitchFamily="34" charset="-128"/>
                <a:cs typeface="ＭＳ Ｐゴシック" charset="0"/>
              </a:rPr>
              <a:t>Države učesnice su Jermenija, Azerbejdžan, Belorusija, Gruzija, Moldavija i Ukrajina.</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algn="just"/>
            <a:r>
              <a:rPr lang="sr-Latn-RS" sz="1200" kern="1200" dirty="0" smtClean="0">
                <a:solidFill>
                  <a:schemeClr val="tx1"/>
                </a:solidFill>
                <a:latin typeface="+mn-lt"/>
                <a:ea typeface="MS PGothic" pitchFamily="34" charset="-128"/>
                <a:cs typeface="ＭＳ Ｐゴシック" charset="0"/>
              </a:rPr>
              <a:t>Projekat</a:t>
            </a:r>
            <a:r>
              <a:rPr lang="sr-Latn-RS" sz="1200" kern="1200" baseline="0" dirty="0" smtClean="0">
                <a:solidFill>
                  <a:schemeClr val="tx1"/>
                </a:solidFill>
                <a:latin typeface="+mn-lt"/>
                <a:ea typeface="MS PGothic" pitchFamily="34" charset="-128"/>
                <a:cs typeface="ＭＳ Ｐゴシック" charset="0"/>
              </a:rPr>
              <a:t> ima za cilj usvajanje zakonodavnih i strateških okvira u skladu sa Budimpeštanskom konvencijom o visokotehnološkom kriminalu i srodnim instrumentima, jačajući kapacitete pravosudnih i organa zaštite pravnog poretka, kao i međuagencijsku saradnju, ali i međunarodnu saradnju i poverenje u krivičnom pravosuđu, stvarima visokotehnološkog kriminala i dokaza u elektronskom obliku, koja obuhvata i saradnju između pružaoca usluga i gorenavedenih organa.</a:t>
            </a:r>
            <a:endParaRPr lang="en-US" sz="1200" kern="1200" dirty="0">
              <a:solidFill>
                <a:schemeClr val="tx1"/>
              </a:solidFill>
              <a:latin typeface="+mn-lt"/>
              <a:ea typeface="MS PGothic" pitchFamily="34" charset="-128"/>
              <a:cs typeface="ＭＳ Ｐゴシック" charset="0"/>
            </a:endParaRPr>
          </a:p>
          <a:p>
            <a:pPr algn="just"/>
            <a:endParaRPr lang="en-US" sz="1200" kern="1200" dirty="0">
              <a:solidFill>
                <a:schemeClr val="tx1"/>
              </a:solidFill>
              <a:latin typeface="+mn-lt"/>
              <a:ea typeface="MS PGothic" pitchFamily="34" charset="-128"/>
              <a:cs typeface="ＭＳ Ｐゴシック" charset="0"/>
            </a:endParaRPr>
          </a:p>
          <a:p>
            <a:pPr algn="just"/>
            <a:r>
              <a:rPr lang="sr-Latn-RS" sz="1200" b="1" kern="1200" noProof="0" dirty="0" smtClean="0">
                <a:solidFill>
                  <a:schemeClr val="tx1"/>
                </a:solidFill>
                <a:latin typeface="+mn-lt"/>
                <a:ea typeface="MS PGothic" pitchFamily="34" charset="-128"/>
                <a:cs typeface="ＭＳ Ｐゴシック" charset="0"/>
              </a:rPr>
              <a:t>iPROCEEDS</a:t>
            </a:r>
            <a:r>
              <a:rPr lang="en-US" sz="1200" b="1" kern="1200" dirty="0" smtClean="0">
                <a:solidFill>
                  <a:schemeClr val="tx1"/>
                </a:solidFill>
                <a:latin typeface="+mn-lt"/>
                <a:ea typeface="MS PGothic" pitchFamily="34" charset="-128"/>
                <a:cs typeface="ＭＳ Ｐゴシック" charset="0"/>
              </a:rPr>
              <a:t> </a:t>
            </a:r>
            <a:r>
              <a:rPr lang="en-US" sz="1200" b="1" kern="1200" dirty="0">
                <a:solidFill>
                  <a:schemeClr val="tx1"/>
                </a:solidFill>
                <a:latin typeface="+mn-lt"/>
                <a:ea typeface="MS PGothic" pitchFamily="34" charset="-128"/>
                <a:cs typeface="ＭＳ Ｐゴシック" charset="0"/>
              </a:rPr>
              <a:t>– 2: </a:t>
            </a:r>
            <a:r>
              <a:rPr lang="sr-Latn-RS" sz="1200" b="0" kern="1200" dirty="0" smtClean="0">
                <a:solidFill>
                  <a:schemeClr val="tx1"/>
                </a:solidFill>
                <a:latin typeface="+mn-lt"/>
                <a:ea typeface="MS PGothic" pitchFamily="34" charset="-128"/>
                <a:cs typeface="ＭＳ Ｐゴシック" charset="0"/>
              </a:rPr>
              <a:t>Saradnja</a:t>
            </a:r>
            <a:r>
              <a:rPr lang="sr-Latn-RS" sz="1200" b="0" kern="1200" baseline="0" dirty="0" smtClean="0">
                <a:solidFill>
                  <a:schemeClr val="tx1"/>
                </a:solidFill>
                <a:latin typeface="+mn-lt"/>
                <a:ea typeface="MS PGothic" pitchFamily="34" charset="-128"/>
                <a:cs typeface="ＭＳ Ｐゴシック" charset="0"/>
              </a:rPr>
              <a:t> u oblasti visokotehnološkog kriminala u okviru Instrumenta za pretpristupnu pomoć (IPA), zajednički projekat EU i SE. Zemlje/oblasti obuhvaćene ovim projektom su Albanija, Bosna i Hercegovina, Crna Gora, Severna Makedonija, Srbija, Turska i Kosovo</a:t>
            </a:r>
            <a:r>
              <a:rPr lang="en-US" sz="1200"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Cilj</a:t>
            </a:r>
            <a:r>
              <a:rPr lang="en-US" sz="1200"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Dodatno jačanje kapaciteta vlasti u zemljama</a:t>
            </a:r>
            <a:r>
              <a:rPr lang="sr-Latn-RS" sz="1200" kern="1200" baseline="0" dirty="0" smtClean="0">
                <a:solidFill>
                  <a:schemeClr val="tx1"/>
                </a:solidFill>
                <a:latin typeface="+mn-lt"/>
                <a:ea typeface="MS PGothic" pitchFamily="34" charset="-128"/>
                <a:cs typeface="ＭＳ Ｐゴシック" charset="0"/>
              </a:rPr>
              <a:t> i oblastima obuhvaćenim projektom za potragu, zaplenu i oduzimanje prihoda stečenih visokotehnološkim kriminalom, kao i za sprečavanje pranja novca na internetu i za obezbeđivanje dokaza u elektronskom obliku. </a:t>
            </a:r>
            <a:r>
              <a:rPr lang="en-US"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Ovaj naziv ne dovodi u pitanje stavove o statusu i u skladu je sa Rezolucijom Saveta</a:t>
            </a:r>
            <a:r>
              <a:rPr lang="sr-Latn-RS" sz="1200" kern="1200" baseline="0" dirty="0" smtClean="0">
                <a:solidFill>
                  <a:schemeClr val="tx1"/>
                </a:solidFill>
                <a:latin typeface="+mn-lt"/>
                <a:ea typeface="MS PGothic" pitchFamily="34" charset="-128"/>
                <a:cs typeface="ＭＳ Ｐゴシック" charset="0"/>
              </a:rPr>
              <a:t> bezbednosti UN 1244 i Mišljenjem Međunarodnog suda pravde o deklaraciji o nezavisnosti Kosova.</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algn="just"/>
            <a:endParaRPr lang="en-US" sz="1200" kern="1200" dirty="0">
              <a:solidFill>
                <a:schemeClr val="tx1"/>
              </a:solidFill>
              <a:latin typeface="+mn-lt"/>
              <a:ea typeface="MS PGothic" pitchFamily="34" charset="-128"/>
              <a:cs typeface="ＭＳ Ｐゴシック" charset="0"/>
            </a:endParaRPr>
          </a:p>
          <a:p>
            <a:pPr algn="just"/>
            <a:r>
              <a:rPr lang="sr-Latn-RS" sz="1200" b="1" kern="1200" noProof="0" dirty="0" smtClean="0">
                <a:solidFill>
                  <a:schemeClr val="tx1"/>
                </a:solidFill>
                <a:latin typeface="+mn-lt"/>
                <a:ea typeface="MS PGothic" pitchFamily="34" charset="-128"/>
                <a:cs typeface="ＭＳ Ｐゴシック" charset="0"/>
              </a:rPr>
              <a:t>CyberSouth</a:t>
            </a:r>
            <a:r>
              <a:rPr lang="en-US" sz="1200" b="1" kern="1200" dirty="0" smtClean="0">
                <a:solidFill>
                  <a:schemeClr val="tx1"/>
                </a:solidFill>
                <a:latin typeface="+mn-lt"/>
                <a:ea typeface="MS PGothic" pitchFamily="34" charset="-128"/>
                <a:cs typeface="ＭＳ Ｐゴシック" charset="0"/>
              </a:rPr>
              <a:t> </a:t>
            </a:r>
            <a:r>
              <a:rPr lang="sr-Latn-RS" sz="1200" b="0" kern="1200" dirty="0" smtClean="0">
                <a:solidFill>
                  <a:schemeClr val="tx1"/>
                </a:solidFill>
                <a:latin typeface="+mn-lt"/>
                <a:ea typeface="MS PGothic" pitchFamily="34" charset="-128"/>
                <a:cs typeface="ＭＳ Ｐゴシック" charset="0"/>
              </a:rPr>
              <a:t>je</a:t>
            </a:r>
            <a:r>
              <a:rPr lang="sr-Latn-RS" sz="1200" b="0" kern="1200" baseline="0" dirty="0" smtClean="0">
                <a:solidFill>
                  <a:schemeClr val="tx1"/>
                </a:solidFill>
                <a:latin typeface="+mn-lt"/>
                <a:ea typeface="MS PGothic" pitchFamily="34" charset="-128"/>
                <a:cs typeface="ＭＳ Ｐゴシック" charset="0"/>
              </a:rPr>
              <a:t> zajednički projekat EU (Evropski instrument za susedstvo) i SE.</a:t>
            </a:r>
            <a:r>
              <a:rPr lang="en-US" sz="1200" kern="1200" dirty="0" smtClean="0">
                <a:solidFill>
                  <a:schemeClr val="tx1"/>
                </a:solidFill>
                <a:latin typeface="+mn-lt"/>
                <a:ea typeface="MS PGothic" pitchFamily="34" charset="-128"/>
                <a:cs typeface="ＭＳ Ｐゴシック" charset="0"/>
              </a:rPr>
              <a:t> </a:t>
            </a:r>
            <a:r>
              <a:rPr lang="sr-Latn-RS" sz="1200" kern="1200" noProof="0" dirty="0" smtClean="0">
                <a:solidFill>
                  <a:schemeClr val="tx1"/>
                </a:solidFill>
                <a:latin typeface="+mn-lt"/>
                <a:ea typeface="MS PGothic" pitchFamily="34" charset="-128"/>
                <a:cs typeface="ＭＳ Ｐゴシック" charset="0"/>
              </a:rPr>
              <a:t>CyberSouth</a:t>
            </a:r>
            <a:r>
              <a:rPr lang="en-US" sz="1200"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nastoji da ojača</a:t>
            </a:r>
            <a:r>
              <a:rPr lang="sr-Latn-RS" sz="1200" kern="1200" baseline="0" dirty="0" smtClean="0">
                <a:solidFill>
                  <a:schemeClr val="tx1"/>
                </a:solidFill>
                <a:latin typeface="+mn-lt"/>
                <a:ea typeface="MS PGothic" pitchFamily="34" charset="-128"/>
                <a:cs typeface="ＭＳ Ｐゴシック" charset="0"/>
              </a:rPr>
              <a:t> zakonodavstvo i institucionalne kapacitete u oblasti visokotehnološkog kriminala i dokaza u elektronskom obliku uoblasti Južnog susedstva, a u skladu sa zahtevima ljudskih prava i vladavine prava.</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algn="just"/>
            <a:r>
              <a:rPr lang="sr-Latn-RS" sz="1200" kern="1200" dirty="0" smtClean="0">
                <a:solidFill>
                  <a:schemeClr val="tx1"/>
                </a:solidFill>
                <a:latin typeface="+mn-lt"/>
                <a:ea typeface="MS PGothic" pitchFamily="34" charset="-128"/>
                <a:cs typeface="ＭＳ Ｐゴシック" charset="0"/>
              </a:rPr>
              <a:t>Oblast projekta</a:t>
            </a:r>
            <a:r>
              <a:rPr lang="en-US" sz="1200"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region Južnog susedstva</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algn="just"/>
            <a:r>
              <a:rPr lang="sr-Latn-RS" sz="1200" kern="1200" dirty="0" smtClean="0">
                <a:solidFill>
                  <a:schemeClr val="tx1"/>
                </a:solidFill>
                <a:latin typeface="+mn-lt"/>
                <a:ea typeface="MS PGothic" pitchFamily="34" charset="-128"/>
                <a:cs typeface="ＭＳ Ｐゴシック" charset="0"/>
              </a:rPr>
              <a:t>Inicijalne prioritetne oblasti</a:t>
            </a:r>
            <a:r>
              <a:rPr lang="en-US" sz="1200" kern="1200" dirty="0" smtClean="0">
                <a:solidFill>
                  <a:schemeClr val="tx1"/>
                </a:solidFill>
                <a:latin typeface="+mn-lt"/>
                <a:ea typeface="MS PGothic" pitchFamily="34" charset="-128"/>
                <a:cs typeface="ＭＳ Ｐゴシック" charset="0"/>
              </a:rPr>
              <a:t>: Al</a:t>
            </a:r>
            <a:r>
              <a:rPr lang="sr-Latn-RS" sz="1200" kern="1200" dirty="0" smtClean="0">
                <a:solidFill>
                  <a:schemeClr val="tx1"/>
                </a:solidFill>
                <a:latin typeface="+mn-lt"/>
                <a:ea typeface="MS PGothic" pitchFamily="34" charset="-128"/>
                <a:cs typeface="ＭＳ Ｐゴシック" charset="0"/>
              </a:rPr>
              <a:t>žir, Jordan, Liban, Maroko i Tunis</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algn="just"/>
            <a:r>
              <a:rPr lang="sr-Latn-RS" sz="1200" kern="1200" dirty="0" smtClean="0">
                <a:solidFill>
                  <a:schemeClr val="tx1"/>
                </a:solidFill>
                <a:latin typeface="+mn-lt"/>
                <a:ea typeface="MS PGothic" pitchFamily="34" charset="-128"/>
                <a:cs typeface="ＭＳ Ｐゴシック" charset="0"/>
              </a:rPr>
              <a:t>Ciljevi</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dirty="0" smtClean="0">
                <a:solidFill>
                  <a:schemeClr val="tx1"/>
                </a:solidFill>
                <a:latin typeface="+mn-lt"/>
                <a:ea typeface="MS PGothic" pitchFamily="34" charset="-128"/>
                <a:cs typeface="ＭＳ Ｐゴシック" charset="0"/>
              </a:rPr>
              <a:t>Zakonodavstvo</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dirty="0" smtClean="0">
                <a:solidFill>
                  <a:schemeClr val="tx1"/>
                </a:solidFill>
                <a:latin typeface="+mn-lt"/>
                <a:ea typeface="MS PGothic" pitchFamily="34" charset="-128"/>
                <a:cs typeface="ＭＳ Ｐゴシック" charset="0"/>
              </a:rPr>
              <a:t>Specijalizovane usluge, međuagencijska</a:t>
            </a:r>
            <a:r>
              <a:rPr lang="sr-Latn-RS" sz="1200" kern="1200" baseline="0" dirty="0" smtClean="0">
                <a:solidFill>
                  <a:schemeClr val="tx1"/>
                </a:solidFill>
                <a:latin typeface="+mn-lt"/>
                <a:ea typeface="MS PGothic" pitchFamily="34" charset="-128"/>
                <a:cs typeface="ＭＳ Ｐゴシック" charset="0"/>
              </a:rPr>
              <a:t> i saradnja između javnog i privatnog sektora</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b="1" i="1" u="sng" kern="1200" dirty="0" smtClean="0">
                <a:solidFill>
                  <a:schemeClr val="tx1"/>
                </a:solidFill>
                <a:latin typeface="+mn-lt"/>
                <a:ea typeface="MS PGothic" pitchFamily="34" charset="-128"/>
                <a:cs typeface="ＭＳ Ｐゴシック" charset="0"/>
              </a:rPr>
              <a:t>Pravosudna obuka</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dirty="0" smtClean="0">
                <a:solidFill>
                  <a:schemeClr val="tx1"/>
                </a:solidFill>
                <a:latin typeface="+mn-lt"/>
                <a:ea typeface="MS PGothic" pitchFamily="34" charset="-128"/>
                <a:cs typeface="ＭＳ Ｐゴシック" charset="0"/>
              </a:rPr>
              <a:t>Međunarodna</a:t>
            </a:r>
            <a:r>
              <a:rPr lang="sr-Latn-RS" sz="1200" kern="1200" baseline="0" dirty="0" smtClean="0">
                <a:solidFill>
                  <a:schemeClr val="tx1"/>
                </a:solidFill>
                <a:latin typeface="+mn-lt"/>
                <a:ea typeface="MS PGothic" pitchFamily="34" charset="-128"/>
                <a:cs typeface="ＭＳ Ｐゴシック" charset="0"/>
              </a:rPr>
              <a:t> saradnja</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dirty="0" smtClean="0">
                <a:solidFill>
                  <a:schemeClr val="tx1"/>
                </a:solidFill>
                <a:latin typeface="+mn-lt"/>
                <a:ea typeface="MS PGothic" pitchFamily="34" charset="-128"/>
                <a:cs typeface="ＭＳ Ｐゴシック" charset="0"/>
              </a:rPr>
              <a:t>Strateški prioriteti u oblasti visokotehnološkog kriminala i dokaza</a:t>
            </a:r>
            <a:r>
              <a:rPr lang="sr-Latn-RS" sz="1200" kern="1200" baseline="0" dirty="0" smtClean="0">
                <a:solidFill>
                  <a:schemeClr val="tx1"/>
                </a:solidFill>
                <a:latin typeface="+mn-lt"/>
                <a:ea typeface="MS PGothic" pitchFamily="34" charset="-128"/>
                <a:cs typeface="ＭＳ Ｐゴシック" charset="0"/>
              </a:rPr>
              <a:t> u elektronskom obliku</a:t>
            </a:r>
            <a:endParaRPr lang="en-US" sz="1200" kern="1200" dirty="0">
              <a:solidFill>
                <a:schemeClr val="tx1"/>
              </a:solidFill>
              <a:latin typeface="+mn-lt"/>
              <a:ea typeface="MS PGothic" pitchFamily="34" charset="-128"/>
              <a:cs typeface="ＭＳ Ｐゴシック" charset="0"/>
            </a:endParaRPr>
          </a:p>
          <a:p>
            <a:pPr marL="228600" indent="-228600" algn="just">
              <a:buAutoNum type="arabicPeriod"/>
            </a:pPr>
            <a:endParaRPr lang="en-US" sz="1200" kern="1200" dirty="0">
              <a:solidFill>
                <a:schemeClr val="tx1"/>
              </a:solidFill>
              <a:latin typeface="+mn-lt"/>
              <a:ea typeface="MS PGothic" pitchFamily="34" charset="-128"/>
              <a:cs typeface="ＭＳ Ｐゴシック" charset="0"/>
            </a:endParaRPr>
          </a:p>
          <a:p>
            <a:pPr marL="0" indent="0" algn="just">
              <a:buNone/>
            </a:pPr>
            <a:r>
              <a:rPr lang="en-US" sz="1200" b="1" kern="1200" dirty="0">
                <a:solidFill>
                  <a:schemeClr val="tx1"/>
                </a:solidFill>
                <a:latin typeface="+mn-lt"/>
                <a:ea typeface="MS PGothic" pitchFamily="34" charset="-128"/>
                <a:cs typeface="ＭＳ Ｐゴシック" charset="0"/>
              </a:rPr>
              <a:t>End Online Child Sexual Exploitation and </a:t>
            </a:r>
            <a:r>
              <a:rPr lang="sr-Latn-RS" sz="1200" b="1" kern="1200" noProof="0" dirty="0" smtClean="0">
                <a:solidFill>
                  <a:schemeClr val="tx1"/>
                </a:solidFill>
                <a:latin typeface="+mn-lt"/>
                <a:ea typeface="MS PGothic" pitchFamily="34" charset="-128"/>
                <a:cs typeface="ＭＳ Ｐゴシック" charset="0"/>
              </a:rPr>
              <a:t>Abuse@Europe</a:t>
            </a:r>
            <a:r>
              <a:rPr lang="en-US" sz="1200" b="1" kern="1200" dirty="0" smtClean="0">
                <a:solidFill>
                  <a:schemeClr val="tx1"/>
                </a:solidFill>
                <a:latin typeface="+mn-lt"/>
                <a:ea typeface="MS PGothic" pitchFamily="34" charset="-128"/>
                <a:cs typeface="ＭＳ Ｐゴシック" charset="0"/>
              </a:rPr>
              <a:t> (</a:t>
            </a:r>
            <a:r>
              <a:rPr lang="sr-Latn-RS" sz="1200" b="1" kern="1200" noProof="0" dirty="0" smtClean="0">
                <a:solidFill>
                  <a:schemeClr val="tx1"/>
                </a:solidFill>
                <a:latin typeface="+mn-lt"/>
                <a:ea typeface="MS PGothic" pitchFamily="34" charset="-128"/>
                <a:cs typeface="ＭＳ Ｐゴシック" charset="0"/>
              </a:rPr>
              <a:t>EndOCSEA@Europe</a:t>
            </a:r>
            <a:r>
              <a:rPr lang="en-US" sz="1200" b="1" kern="1200" dirty="0" smtClean="0">
                <a:solidFill>
                  <a:schemeClr val="tx1"/>
                </a:solidFill>
                <a:latin typeface="+mn-lt"/>
                <a:ea typeface="MS PGothic" pitchFamily="34" charset="-128"/>
                <a:cs typeface="ＭＳ Ｐゴシック" charset="0"/>
              </a:rPr>
              <a:t>) </a:t>
            </a:r>
            <a:r>
              <a:rPr lang="sr-Latn-RS" sz="1200" b="0" kern="1200" dirty="0" smtClean="0">
                <a:solidFill>
                  <a:schemeClr val="tx1"/>
                </a:solidFill>
                <a:latin typeface="+mn-lt"/>
                <a:ea typeface="MS PGothic" pitchFamily="34" charset="-128"/>
                <a:cs typeface="ＭＳ Ｐゴシック" charset="0"/>
              </a:rPr>
              <a:t>je</a:t>
            </a:r>
            <a:r>
              <a:rPr lang="sr-Latn-RS" sz="1200" b="0" kern="1200" baseline="0" dirty="0" smtClean="0">
                <a:solidFill>
                  <a:schemeClr val="tx1"/>
                </a:solidFill>
                <a:latin typeface="+mn-lt"/>
                <a:ea typeface="MS PGothic" pitchFamily="34" charset="-128"/>
                <a:cs typeface="ＭＳ Ｐゴシック" charset="0"/>
              </a:rPr>
              <a:t> projekat koji sprovodi Odeljenje za dečija prava SE, u saradnji sa Kancelarijom za visokotehnološki kriminal</a:t>
            </a:r>
            <a:r>
              <a:rPr lang="en-US" sz="1200" b="0" kern="1200" dirty="0" smtClean="0">
                <a:solidFill>
                  <a:schemeClr val="tx1"/>
                </a:solidFill>
                <a:latin typeface="+mn-lt"/>
                <a:ea typeface="MS PGothic" pitchFamily="34" charset="-128"/>
                <a:cs typeface="ＭＳ Ｐゴシック" charset="0"/>
              </a:rPr>
              <a:t> </a:t>
            </a:r>
            <a:r>
              <a:rPr lang="en-US" sz="1200" b="0" kern="1200" dirty="0">
                <a:solidFill>
                  <a:schemeClr val="tx1"/>
                </a:solidFill>
                <a:latin typeface="+mn-lt"/>
                <a:ea typeface="MS PGothic" pitchFamily="34" charset="-128"/>
                <a:cs typeface="ＭＳ Ｐゴシック" charset="0"/>
              </a:rPr>
              <a:t>(C-PROC) </a:t>
            </a:r>
            <a:r>
              <a:rPr lang="sr-Latn-RS" sz="1200" b="0" kern="1200" dirty="0" smtClean="0">
                <a:solidFill>
                  <a:schemeClr val="tx1"/>
                </a:solidFill>
                <a:latin typeface="+mn-lt"/>
                <a:ea typeface="MS PGothic" pitchFamily="34" charset="-128"/>
                <a:cs typeface="ＭＳ Ｐゴシック" charset="0"/>
              </a:rPr>
              <a:t>u Bukureštu, u Rumuniji.</a:t>
            </a:r>
            <a:r>
              <a:rPr lang="en-US" sz="1200" b="0" kern="1200" dirty="0" smtClean="0">
                <a:solidFill>
                  <a:schemeClr val="tx1"/>
                </a:solidFill>
                <a:latin typeface="+mn-lt"/>
                <a:ea typeface="MS PGothic" pitchFamily="34" charset="-128"/>
                <a:cs typeface="ＭＳ Ｐゴシック" charset="0"/>
              </a:rPr>
              <a:t>  </a:t>
            </a:r>
            <a:endParaRPr lang="en-US" sz="1200" b="0" kern="1200" dirty="0">
              <a:solidFill>
                <a:schemeClr val="tx1"/>
              </a:solidFill>
              <a:latin typeface="+mn-lt"/>
              <a:ea typeface="MS PGothic" pitchFamily="34" charset="-128"/>
              <a:cs typeface="ＭＳ Ｐゴシック" charset="0"/>
            </a:endParaRPr>
          </a:p>
          <a:p>
            <a:pPr marL="0" indent="0" algn="just">
              <a:buNone/>
            </a:pPr>
            <a:r>
              <a:rPr lang="sr-Latn-RS" sz="1200" b="0" kern="1200" dirty="0" smtClean="0">
                <a:solidFill>
                  <a:schemeClr val="tx1"/>
                </a:solidFill>
                <a:latin typeface="+mn-lt"/>
                <a:ea typeface="MS PGothic" pitchFamily="34" charset="-128"/>
                <a:cs typeface="ＭＳ Ｐゴシック" charset="0"/>
              </a:rPr>
              <a:t>Cilj</a:t>
            </a:r>
            <a:r>
              <a:rPr lang="en-US" sz="1200" b="0" kern="1200" dirty="0" smtClean="0">
                <a:solidFill>
                  <a:schemeClr val="tx1"/>
                </a:solidFill>
                <a:latin typeface="+mn-lt"/>
                <a:ea typeface="MS PGothic" pitchFamily="34" charset="-128"/>
                <a:cs typeface="ＭＳ Ｐゴシック" charset="0"/>
              </a:rPr>
              <a:t>: </a:t>
            </a:r>
            <a:endParaRPr lang="en-US" sz="1200" b="0" kern="1200" dirty="0">
              <a:solidFill>
                <a:schemeClr val="tx1"/>
              </a:solidFill>
              <a:latin typeface="+mn-lt"/>
              <a:ea typeface="MS PGothic" pitchFamily="34" charset="-128"/>
              <a:cs typeface="ＭＳ Ｐゴシック" charset="0"/>
            </a:endParaRPr>
          </a:p>
          <a:p>
            <a:pPr marL="0" indent="0" algn="just">
              <a:buNone/>
            </a:pPr>
            <a:r>
              <a:rPr lang="sr-Latn-RS" sz="1200" b="0" kern="1200" dirty="0" smtClean="0">
                <a:solidFill>
                  <a:schemeClr val="tx1"/>
                </a:solidFill>
                <a:latin typeface="+mn-lt"/>
                <a:ea typeface="MS PGothic" pitchFamily="34" charset="-128"/>
                <a:cs typeface="ＭＳ Ｐゴシック" charset="0"/>
              </a:rPr>
              <a:t>Primarni cilj ovog projekta je da obezbedi da se prava deteta štite putem delotvorne, multinacionalne,</a:t>
            </a:r>
            <a:r>
              <a:rPr lang="sr-Latn-RS" sz="1200" b="0" kern="1200" baseline="0" dirty="0" smtClean="0">
                <a:solidFill>
                  <a:schemeClr val="tx1"/>
                </a:solidFill>
                <a:latin typeface="+mn-lt"/>
                <a:ea typeface="MS PGothic" pitchFamily="34" charset="-128"/>
                <a:cs typeface="ＭＳ Ｐゴシック" charset="0"/>
              </a:rPr>
              <a:t> interdisciplinarne i međusektorske saradnje, kao i merama prilagođenim detetu, u cilju sprečavanja i borbe protiv seksualne eksploatacije i zlostavljanje dece, što na panevropskom nivou olakšava </a:t>
            </a:r>
            <a:r>
              <a:rPr lang="sr-Latn-RS" sz="1200" b="1" i="1" u="sng" kern="1200" baseline="0" dirty="0" smtClean="0">
                <a:solidFill>
                  <a:schemeClr val="tx1"/>
                </a:solidFill>
                <a:latin typeface="+mn-lt"/>
                <a:ea typeface="MS PGothic" pitchFamily="34" charset="-128"/>
                <a:cs typeface="ＭＳ Ｐゴシック" charset="0"/>
              </a:rPr>
              <a:t>ICT (OSCEA)</a:t>
            </a:r>
            <a:r>
              <a:rPr lang="en-US" sz="1200" b="0" kern="1200" dirty="0" smtClean="0">
                <a:solidFill>
                  <a:schemeClr val="tx1"/>
                </a:solidFill>
                <a:latin typeface="+mn-lt"/>
                <a:ea typeface="MS PGothic" pitchFamily="34" charset="-128"/>
                <a:cs typeface="ＭＳ Ｐゴシック" charset="0"/>
              </a:rPr>
              <a:t>. </a:t>
            </a:r>
            <a:endParaRPr lang="en-US" sz="1200" b="0" kern="1200" dirty="0">
              <a:solidFill>
                <a:schemeClr val="tx1"/>
              </a:solidFill>
              <a:latin typeface="+mn-lt"/>
              <a:ea typeface="MS PGothic" pitchFamily="34" charset="-128"/>
              <a:cs typeface="ＭＳ Ｐゴシック" charset="0"/>
            </a:endParaRPr>
          </a:p>
          <a:p>
            <a:pPr marL="0" indent="0" algn="just">
              <a:buNone/>
            </a:pPr>
            <a:r>
              <a:rPr lang="sr-Latn-RS" sz="1200" b="0" kern="1200" dirty="0" smtClean="0">
                <a:solidFill>
                  <a:schemeClr val="tx1"/>
                </a:solidFill>
                <a:latin typeface="+mn-lt"/>
                <a:ea typeface="MS PGothic" pitchFamily="34" charset="-128"/>
                <a:cs typeface="ＭＳ Ｐゴシック" charset="0"/>
              </a:rPr>
              <a:t>Projekat</a:t>
            </a:r>
            <a:r>
              <a:rPr lang="sr-Latn-RS" sz="1200" b="0" kern="1200" baseline="0" dirty="0" smtClean="0">
                <a:solidFill>
                  <a:schemeClr val="tx1"/>
                </a:solidFill>
                <a:latin typeface="+mn-lt"/>
                <a:ea typeface="MS PGothic" pitchFamily="34" charset="-128"/>
                <a:cs typeface="ＭＳ Ｐゴシック" charset="0"/>
              </a:rPr>
              <a:t> obuhvata tri kompenente koje se uzajamno osnažuju, pri čemu je svaka od njih usmerena na</a:t>
            </a:r>
            <a:r>
              <a:rPr lang="en-US" sz="1200" b="0" kern="1200" dirty="0" smtClean="0">
                <a:solidFill>
                  <a:schemeClr val="tx1"/>
                </a:solidFill>
                <a:latin typeface="+mn-lt"/>
                <a:ea typeface="MS PGothic" pitchFamily="34" charset="-128"/>
                <a:cs typeface="ＭＳ Ｐゴシック" charset="0"/>
              </a:rPr>
              <a:t>: </a:t>
            </a:r>
            <a:endParaRPr lang="en-US" sz="1200" b="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b="0" kern="1200" dirty="0" smtClean="0">
                <a:solidFill>
                  <a:schemeClr val="tx1"/>
                </a:solidFill>
                <a:latin typeface="+mn-lt"/>
                <a:ea typeface="MS PGothic" pitchFamily="34" charset="-128"/>
                <a:cs typeface="ＭＳ Ｐゴシック" charset="0"/>
              </a:rPr>
              <a:t>uspostavljanje podržajnog okruženja za međusektorsku, multidisciplinarnu saradnju na nacionalnom i regionalnom nivou, jačanjem</a:t>
            </a:r>
            <a:r>
              <a:rPr lang="sr-Latn-RS" sz="1200" b="0" kern="1200" baseline="0" dirty="0" smtClean="0">
                <a:solidFill>
                  <a:schemeClr val="tx1"/>
                </a:solidFill>
                <a:latin typeface="+mn-lt"/>
                <a:ea typeface="MS PGothic" pitchFamily="34" charset="-128"/>
                <a:cs typeface="ＭＳ Ｐゴシック" charset="0"/>
              </a:rPr>
              <a:t> nacionalnih struktura upravljanja i sprovođenjem situacionih analiza rizika u pogledu OCSEA i odgovora u nacionalnom i panevropskom kontekstu</a:t>
            </a:r>
            <a:r>
              <a:rPr lang="en-US" sz="1200" b="0" kern="1200" dirty="0" smtClean="0">
                <a:solidFill>
                  <a:schemeClr val="tx1"/>
                </a:solidFill>
                <a:latin typeface="+mn-lt"/>
                <a:ea typeface="MS PGothic" pitchFamily="34" charset="-128"/>
                <a:cs typeface="ＭＳ Ｐゴシック" charset="0"/>
              </a:rPr>
              <a:t>;</a:t>
            </a:r>
            <a:endParaRPr lang="en-US" sz="1200" b="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b="0" kern="1200" dirty="0" smtClean="0">
                <a:solidFill>
                  <a:schemeClr val="tx1"/>
                </a:solidFill>
                <a:latin typeface="+mn-lt"/>
                <a:ea typeface="MS PGothic" pitchFamily="34" charset="-128"/>
                <a:cs typeface="ＭＳ Ｐゴシック" charset="0"/>
              </a:rPr>
              <a:t>podršku</a:t>
            </a:r>
            <a:r>
              <a:rPr lang="sr-Latn-RS" sz="1200" b="0" kern="1200" baseline="0" dirty="0" smtClean="0">
                <a:solidFill>
                  <a:schemeClr val="tx1"/>
                </a:solidFill>
                <a:latin typeface="+mn-lt"/>
                <a:ea typeface="MS PGothic" pitchFamily="34" charset="-128"/>
                <a:cs typeface="ＭＳ Ｐゴシック" charset="0"/>
              </a:rPr>
              <a:t> zakonodavnim i procesnim reformama, obuci i jačanju kapaciteta službenika organa za zaštitu pravnog poretka i pravosuđa, kao i tužilaca, uz unapređivanje multidisciplinarne i međuagencijske saradnje u pružanju sveobuhvatne podrške žrtvama</a:t>
            </a:r>
            <a:r>
              <a:rPr lang="en-US" sz="1200" b="0" kern="1200" dirty="0" smtClean="0">
                <a:solidFill>
                  <a:schemeClr val="tx1"/>
                </a:solidFill>
                <a:latin typeface="+mn-lt"/>
                <a:ea typeface="MS PGothic" pitchFamily="34" charset="-128"/>
                <a:cs typeface="ＭＳ Ｐゴシック" charset="0"/>
              </a:rPr>
              <a:t>; </a:t>
            </a:r>
            <a:endParaRPr lang="en-US" sz="1200" b="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b="0" kern="1200" dirty="0" smtClean="0">
                <a:solidFill>
                  <a:schemeClr val="tx1"/>
                </a:solidFill>
                <a:latin typeface="+mn-lt"/>
                <a:ea typeface="MS PGothic" pitchFamily="34" charset="-128"/>
                <a:cs typeface="ＭＳ Ｐゴシック" charset="0"/>
              </a:rPr>
              <a:t>korišćenje</a:t>
            </a:r>
            <a:r>
              <a:rPr lang="sr-Latn-RS" sz="1200" b="0" kern="1200" baseline="0" dirty="0" smtClean="0">
                <a:solidFill>
                  <a:schemeClr val="tx1"/>
                </a:solidFill>
                <a:latin typeface="+mn-lt"/>
                <a:ea typeface="MS PGothic" pitchFamily="34" charset="-128"/>
                <a:cs typeface="ＭＳ Ｐゴシック" charset="0"/>
              </a:rPr>
              <a:t> sposobnosti društva s naglaskom na jačanju svesti, obrazovanju ključnih ciljnih grupa i osnaživanju dece.</a:t>
            </a:r>
            <a:endParaRPr lang="en-US" sz="1200" b="0" kern="1200" dirty="0">
              <a:solidFill>
                <a:schemeClr val="tx1"/>
              </a:solidFill>
              <a:latin typeface="+mn-lt"/>
              <a:ea typeface="MS PGothic" pitchFamily="34" charset="-128"/>
              <a:cs typeface="ＭＳ Ｐゴシック" charset="0"/>
            </a:endParaRPr>
          </a:p>
          <a:p>
            <a:pPr marL="0" indent="0" algn="just">
              <a:buNone/>
            </a:pPr>
            <a:r>
              <a:rPr lang="sr-Latn-RS" sz="1200" b="0" kern="1200" dirty="0" smtClean="0">
                <a:solidFill>
                  <a:schemeClr val="tx1"/>
                </a:solidFill>
                <a:latin typeface="+mn-lt"/>
                <a:ea typeface="MS PGothic" pitchFamily="34" charset="-128"/>
                <a:cs typeface="ＭＳ Ｐゴシック" charset="0"/>
              </a:rPr>
              <a:t>Ovaj projekat, koji se sprovodi</a:t>
            </a:r>
            <a:r>
              <a:rPr lang="sr-Latn-RS" sz="1200" b="0" kern="1200" baseline="0" dirty="0" smtClean="0">
                <a:solidFill>
                  <a:schemeClr val="tx1"/>
                </a:solidFill>
                <a:latin typeface="+mn-lt"/>
                <a:ea typeface="MS PGothic" pitchFamily="34" charset="-128"/>
                <a:cs typeface="ＭＳ Ｐゴシック" charset="0"/>
              </a:rPr>
              <a:t> u okviru Strategije SE za prava deteta</a:t>
            </a:r>
            <a:r>
              <a:rPr lang="en-US" sz="1200" b="0" kern="1200" dirty="0" smtClean="0">
                <a:solidFill>
                  <a:schemeClr val="tx1"/>
                </a:solidFill>
                <a:latin typeface="+mn-lt"/>
                <a:ea typeface="MS PGothic" pitchFamily="34" charset="-128"/>
                <a:cs typeface="ＭＳ Ｐゴシック" charset="0"/>
              </a:rPr>
              <a:t> </a:t>
            </a:r>
            <a:r>
              <a:rPr lang="en-US" sz="1200" b="0" kern="1200" dirty="0">
                <a:solidFill>
                  <a:schemeClr val="tx1"/>
                </a:solidFill>
                <a:latin typeface="+mn-lt"/>
                <a:ea typeface="MS PGothic" pitchFamily="34" charset="-128"/>
                <a:cs typeface="ＭＳ Ｐゴシック" charset="0"/>
              </a:rPr>
              <a:t>(2016-2021), </a:t>
            </a:r>
            <a:r>
              <a:rPr lang="sr-Latn-RS" sz="1200" b="0" kern="1200" dirty="0" smtClean="0">
                <a:solidFill>
                  <a:schemeClr val="tx1"/>
                </a:solidFill>
                <a:latin typeface="+mn-lt"/>
                <a:ea typeface="MS PGothic" pitchFamily="34" charset="-128"/>
                <a:cs typeface="ＭＳ Ｐゴシック" charset="0"/>
              </a:rPr>
              <a:t>podržava i sprovođenje odgovarajućih međunarodnih i evropskih standarda, posebno Konvencije SE o zaštiti dece od seksualnog iskorišćavanja</a:t>
            </a:r>
            <a:r>
              <a:rPr lang="sr-Latn-RS" sz="1200" b="0" kern="1200" baseline="0" dirty="0" smtClean="0">
                <a:solidFill>
                  <a:schemeClr val="tx1"/>
                </a:solidFill>
                <a:latin typeface="+mn-lt"/>
                <a:ea typeface="MS PGothic" pitchFamily="34" charset="-128"/>
                <a:cs typeface="ＭＳ Ｐゴシック" charset="0"/>
              </a:rPr>
              <a:t> i seksualnog zlostavljanja (Konvencija </a:t>
            </a:r>
            <a:r>
              <a:rPr lang="sr-Latn-RS" sz="1200" b="1" i="1" u="sng" kern="1200" baseline="0" dirty="0" smtClean="0">
                <a:solidFill>
                  <a:schemeClr val="tx1"/>
                </a:solidFill>
                <a:latin typeface="+mn-lt"/>
                <a:ea typeface="MS PGothic" pitchFamily="34" charset="-128"/>
                <a:cs typeface="ＭＳ Ｐゴシック" charset="0"/>
              </a:rPr>
              <a:t>Lanzarot) </a:t>
            </a:r>
            <a:r>
              <a:rPr lang="sr-Latn-RS" sz="1200" b="0" i="0" u="none" kern="1200" baseline="0" dirty="0" smtClean="0">
                <a:solidFill>
                  <a:schemeClr val="tx1"/>
                </a:solidFill>
                <a:latin typeface="+mn-lt"/>
                <a:ea typeface="MS PGothic" pitchFamily="34" charset="-128"/>
                <a:cs typeface="ＭＳ Ｐゴシック" charset="0"/>
              </a:rPr>
              <a:t>i osam sposobnosti predviđenih </a:t>
            </a:r>
            <a:r>
              <a:rPr lang="sr-Latn-RS" sz="1200" b="1" i="1" u="sng" kern="1200" baseline="0" dirty="0" smtClean="0">
                <a:solidFill>
                  <a:schemeClr val="tx1"/>
                </a:solidFill>
                <a:latin typeface="+mn-lt"/>
                <a:ea typeface="MS PGothic" pitchFamily="34" charset="-128"/>
                <a:cs typeface="ＭＳ Ｐゴシック" charset="0"/>
              </a:rPr>
              <a:t>Modelom nacionalnog odgovora </a:t>
            </a:r>
            <a:r>
              <a:rPr lang="sr-Latn-RS" sz="1200" b="1" i="1" u="sng" kern="1200" noProof="0" dirty="0" smtClean="0">
                <a:solidFill>
                  <a:schemeClr val="tx1"/>
                </a:solidFill>
                <a:latin typeface="+mn-lt"/>
                <a:ea typeface="MS PGothic" pitchFamily="34" charset="-128"/>
                <a:cs typeface="ＭＳ Ｐゴシック" charset="0"/>
              </a:rPr>
              <a:t>WePROTECT</a:t>
            </a:r>
            <a:r>
              <a:rPr lang="en-US" sz="1200" b="0" kern="1200" dirty="0" smtClean="0">
                <a:solidFill>
                  <a:schemeClr val="tx1"/>
                </a:solidFill>
                <a:latin typeface="+mn-lt"/>
                <a:ea typeface="MS PGothic" pitchFamily="34" charset="-128"/>
                <a:cs typeface="ＭＳ Ｐゴシック" charset="0"/>
              </a:rPr>
              <a:t> </a:t>
            </a:r>
            <a:endParaRPr lang="sr-Latn-RS" sz="1200" b="0" kern="1200" dirty="0" smtClean="0">
              <a:solidFill>
                <a:schemeClr val="tx1"/>
              </a:solidFill>
              <a:latin typeface="+mn-lt"/>
              <a:ea typeface="MS PGothic" pitchFamily="34" charset="-128"/>
              <a:cs typeface="ＭＳ Ｐゴシック" charset="0"/>
            </a:endParaRPr>
          </a:p>
          <a:p>
            <a:pPr marL="0" indent="0" algn="just">
              <a:buNone/>
            </a:pPr>
            <a:r>
              <a:rPr lang="sr-Latn-RS" sz="1200" b="0" kern="1200" dirty="0" smtClean="0">
                <a:solidFill>
                  <a:schemeClr val="tx1"/>
                </a:solidFill>
                <a:latin typeface="+mn-lt"/>
                <a:ea typeface="MS PGothic" pitchFamily="34" charset="-128"/>
                <a:cs typeface="ＭＳ Ｐゴシック" charset="0"/>
              </a:rPr>
              <a:t>Korisnici</a:t>
            </a:r>
            <a:r>
              <a:rPr lang="en-US" sz="1200" b="0" kern="1200" dirty="0" smtClean="0">
                <a:solidFill>
                  <a:schemeClr val="tx1"/>
                </a:solidFill>
                <a:latin typeface="+mn-lt"/>
                <a:ea typeface="MS PGothic" pitchFamily="34" charset="-128"/>
                <a:cs typeface="ＭＳ Ｐゴシック" charset="0"/>
              </a:rPr>
              <a:t>: </a:t>
            </a:r>
            <a:endParaRPr lang="en-US" sz="1200" b="0" kern="1200" dirty="0">
              <a:solidFill>
                <a:schemeClr val="tx1"/>
              </a:solidFill>
              <a:latin typeface="+mn-lt"/>
              <a:ea typeface="MS PGothic" pitchFamily="34" charset="-128"/>
              <a:cs typeface="ＭＳ Ｐゴシック" charset="0"/>
            </a:endParaRPr>
          </a:p>
          <a:p>
            <a:pPr marL="0" indent="0" algn="just">
              <a:buNone/>
            </a:pPr>
            <a:r>
              <a:rPr lang="sr-Latn-RS" sz="1200" b="0" kern="1200" dirty="0" smtClean="0">
                <a:solidFill>
                  <a:schemeClr val="tx1"/>
                </a:solidFill>
                <a:latin typeface="+mn-lt"/>
                <a:ea typeface="MS PGothic" pitchFamily="34" charset="-128"/>
                <a:cs typeface="ＭＳ Ｐゴシック" charset="0"/>
              </a:rPr>
              <a:t>Svih </a:t>
            </a:r>
            <a:r>
              <a:rPr lang="en-US" sz="1200" b="0" kern="1200" dirty="0" smtClean="0">
                <a:solidFill>
                  <a:schemeClr val="tx1"/>
                </a:solidFill>
                <a:latin typeface="+mn-lt"/>
                <a:ea typeface="MS PGothic" pitchFamily="34" charset="-128"/>
                <a:cs typeface="ＭＳ Ｐゴシック" charset="0"/>
              </a:rPr>
              <a:t>47 </a:t>
            </a:r>
            <a:r>
              <a:rPr lang="sr-Latn-RS" sz="1200" b="0" kern="1200" dirty="0" smtClean="0">
                <a:solidFill>
                  <a:schemeClr val="tx1"/>
                </a:solidFill>
                <a:latin typeface="+mn-lt"/>
                <a:ea typeface="MS PGothic" pitchFamily="34" charset="-128"/>
                <a:cs typeface="ＭＳ Ｐゴシック" charset="0"/>
              </a:rPr>
              <a:t>država članica Saveta Evrope, posebno Albanija, Jermenija, Azerbejdžan, Bosna i Hercegovina, Gruzija, Moldavija, Crna Gora, Srbija, Turska i Ukrajina. </a:t>
            </a:r>
            <a:endParaRPr lang="en-US" sz="1200" b="0" kern="1200" dirty="0">
              <a:solidFill>
                <a:schemeClr val="tx1"/>
              </a:solidFill>
              <a:latin typeface="+mn-lt"/>
              <a:ea typeface="MS PGothic" pitchFamily="34" charset="-128"/>
              <a:cs typeface="ＭＳ Ｐゴシック" charset="0"/>
            </a:endParaRPr>
          </a:p>
          <a:p>
            <a:pPr marL="0" indent="0" algn="just">
              <a:buNone/>
            </a:pPr>
            <a:endParaRPr lang="en-US" sz="1200" b="1" kern="1200" dirty="0">
              <a:solidFill>
                <a:schemeClr val="tx1"/>
              </a:solidFill>
              <a:latin typeface="+mn-lt"/>
              <a:ea typeface="MS PGothic" pitchFamily="34" charset="-128"/>
              <a:cs typeface="ＭＳ Ｐゴシック" charset="0"/>
            </a:endParaRPr>
          </a:p>
          <a:p>
            <a:pPr marL="0" indent="0" algn="just">
              <a:buNone/>
            </a:pPr>
            <a:endParaRPr lang="en-US" sz="1200" b="1" kern="1200" dirty="0">
              <a:solidFill>
                <a:schemeClr val="tx1"/>
              </a:solidFill>
              <a:latin typeface="+mn-lt"/>
              <a:ea typeface="MS PGothic" pitchFamily="34" charset="-128"/>
              <a:cs typeface="ＭＳ Ｐゴシック" charset="0"/>
            </a:endParaRPr>
          </a:p>
          <a:p>
            <a:pPr marL="0" indent="0" algn="just">
              <a:buNone/>
            </a:pPr>
            <a:r>
              <a:rPr lang="sr-Latn-RS" sz="1200" b="1" kern="1200" noProof="0" dirty="0" smtClean="0">
                <a:solidFill>
                  <a:schemeClr val="tx1"/>
                </a:solidFill>
                <a:latin typeface="+mn-lt"/>
                <a:ea typeface="MS PGothic" pitchFamily="34" charset="-128"/>
                <a:cs typeface="ＭＳ Ｐゴシック" charset="0"/>
              </a:rPr>
              <a:t>Cybercrime@Octopus</a:t>
            </a:r>
            <a:r>
              <a:rPr lang="en-US" sz="1200" b="1" kern="1200" dirty="0" smtClean="0">
                <a:solidFill>
                  <a:schemeClr val="tx1"/>
                </a:solidFill>
                <a:latin typeface="+mn-lt"/>
                <a:ea typeface="MS PGothic" pitchFamily="34" charset="-128"/>
                <a:cs typeface="ＭＳ Ｐゴシック" charset="0"/>
              </a:rPr>
              <a:t> </a:t>
            </a:r>
            <a:r>
              <a:rPr lang="sr-Latn-RS" sz="1200" b="0" kern="1200" dirty="0" smtClean="0">
                <a:solidFill>
                  <a:schemeClr val="tx1"/>
                </a:solidFill>
                <a:latin typeface="+mn-lt"/>
                <a:ea typeface="MS PGothic" pitchFamily="34" charset="-128"/>
                <a:cs typeface="ＭＳ Ｐゴシック" charset="0"/>
              </a:rPr>
              <a:t>je</a:t>
            </a:r>
            <a:r>
              <a:rPr lang="sr-Latn-RS" sz="1200" b="0" kern="1200" baseline="0" dirty="0" smtClean="0">
                <a:solidFill>
                  <a:schemeClr val="tx1"/>
                </a:solidFill>
                <a:latin typeface="+mn-lt"/>
                <a:ea typeface="MS PGothic" pitchFamily="34" charset="-128"/>
                <a:cs typeface="ＭＳ Ｐゴシック" charset="0"/>
              </a:rPr>
              <a:t> projekat Saveta Evrope koji se temelji na dobrovoljnim prilozima, čiji je cilj da se zemljama širom sveta pomogne u sprovođenju Budimpeštanske konvencije o visokotehnološkom kriminalu, ojača zaštita podataka i mehanizmi zaštite vladavine prava.</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marL="0" indent="0" algn="just">
              <a:buNone/>
            </a:pPr>
            <a:r>
              <a:rPr lang="en-US" sz="1200" kern="1200" dirty="0" smtClean="0">
                <a:solidFill>
                  <a:schemeClr val="tx1"/>
                </a:solidFill>
                <a:latin typeface="+mn-lt"/>
                <a:ea typeface="MS PGothic" pitchFamily="34" charset="-128"/>
                <a:cs typeface="ＭＳ Ｐゴシック" charset="0"/>
              </a:rPr>
              <a:t>Re</a:t>
            </a:r>
            <a:r>
              <a:rPr lang="sr-Latn-RS" sz="1200" kern="1200" dirty="0" smtClean="0">
                <a:solidFill>
                  <a:schemeClr val="tx1"/>
                </a:solidFill>
                <a:latin typeface="+mn-lt"/>
                <a:ea typeface="MS PGothic" pitchFamily="34" charset="-128"/>
                <a:cs typeface="ＭＳ Ｐゴシック" charset="0"/>
              </a:rPr>
              <a:t>zultati se očekuju u sledećim</a:t>
            </a:r>
            <a:r>
              <a:rPr lang="sr-Latn-RS" sz="1200" kern="1200" baseline="0" dirty="0" smtClean="0">
                <a:solidFill>
                  <a:schemeClr val="tx1"/>
                </a:solidFill>
                <a:latin typeface="+mn-lt"/>
                <a:ea typeface="MS PGothic" pitchFamily="34" charset="-128"/>
                <a:cs typeface="ＭＳ Ｐゴシック" charset="0"/>
              </a:rPr>
              <a:t> oblastima</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dirty="0" smtClean="0">
                <a:solidFill>
                  <a:schemeClr val="tx1"/>
                </a:solidFill>
                <a:latin typeface="+mn-lt"/>
                <a:ea typeface="MS PGothic" pitchFamily="34" charset="-128"/>
                <a:cs typeface="ＭＳ Ｐゴシック" charset="0"/>
              </a:rPr>
              <a:t>Da se obezbedi organizacija godišnji</a:t>
            </a:r>
            <a:r>
              <a:rPr lang="sr-Latn-RS" sz="1200" kern="1200" baseline="0" dirty="0" smtClean="0">
                <a:solidFill>
                  <a:schemeClr val="tx1"/>
                </a:solidFill>
                <a:latin typeface="+mn-lt"/>
                <a:ea typeface="MS PGothic" pitchFamily="34" charset="-128"/>
                <a:cs typeface="ＭＳ Ｐゴシック" charset="0"/>
              </a:rPr>
              <a:t>h konferencija Octopus-a; </a:t>
            </a:r>
            <a:endParaRPr lang="en-US"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dirty="0" smtClean="0">
                <a:solidFill>
                  <a:schemeClr val="tx1"/>
                </a:solidFill>
                <a:latin typeface="+mn-lt"/>
                <a:ea typeface="MS PGothic" pitchFamily="34" charset="-128"/>
                <a:cs typeface="ＭＳ Ｐゴシック" charset="0"/>
              </a:rPr>
              <a:t>Da se sufinansira i podrži funckonisanje Komiteta za Konvenciju o visokotehnološkom kriminalu proširivanjem</a:t>
            </a:r>
            <a:r>
              <a:rPr lang="sr-Latn-RS" sz="1200" kern="1200" baseline="0" dirty="0" smtClean="0">
                <a:solidFill>
                  <a:schemeClr val="tx1"/>
                </a:solidFill>
                <a:latin typeface="+mn-lt"/>
                <a:ea typeface="MS PGothic" pitchFamily="34" charset="-128"/>
                <a:cs typeface="ＭＳ Ｐゴシック" charset="0"/>
              </a:rPr>
              <a:t> članstva i funkcija, kao i većim brojem sastanaka; </a:t>
            </a:r>
            <a:endParaRPr lang="en-US"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dirty="0" smtClean="0">
                <a:solidFill>
                  <a:schemeClr val="tx1"/>
                </a:solidFill>
                <a:latin typeface="+mn-lt"/>
                <a:ea typeface="MS PGothic" pitchFamily="34" charset="-128"/>
                <a:cs typeface="ＭＳ Ｐゴシック" charset="0"/>
              </a:rPr>
              <a:t>Da se obezbedi savetodavna i druga</a:t>
            </a:r>
            <a:r>
              <a:rPr lang="sr-Latn-RS" sz="1200" kern="1200" baseline="0" dirty="0" smtClean="0">
                <a:solidFill>
                  <a:schemeClr val="tx1"/>
                </a:solidFill>
                <a:latin typeface="+mn-lt"/>
                <a:ea typeface="MS PGothic" pitchFamily="34" charset="-128"/>
                <a:cs typeface="ＭＳ Ｐゴシック" charset="0"/>
              </a:rPr>
              <a:t> vrsta pomoći zemljama koje su spremne da sprovedu Budimpeštansku konvenciju i srodne instrumente u oblasti zaštite podataka i zaštite dece.</a:t>
            </a:r>
            <a:r>
              <a:rPr lang="en-US" sz="1200" kern="1200" dirty="0" smtClean="0">
                <a:solidFill>
                  <a:schemeClr val="tx1"/>
                </a:solidFill>
                <a:latin typeface="+mn-lt"/>
                <a:ea typeface="MS PGothic" pitchFamily="34" charset="-128"/>
                <a:cs typeface="ＭＳ Ｐゴシック" charset="0"/>
              </a:rPr>
              <a:t> </a:t>
            </a:r>
            <a:endParaRPr lang="en-US" sz="1200" kern="1200" dirty="0">
              <a:solidFill>
                <a:schemeClr val="tx1"/>
              </a:solidFill>
              <a:latin typeface="+mn-lt"/>
              <a:ea typeface="MS PGothic" pitchFamily="34" charset="-128"/>
              <a:cs typeface="ＭＳ Ｐゴシック" charset="0"/>
            </a:endParaRPr>
          </a:p>
          <a:p>
            <a:pPr marL="0" indent="0" algn="just">
              <a:buNone/>
            </a:pPr>
            <a:r>
              <a:rPr lang="sr-Latn-RS" sz="1200" kern="1200" dirty="0" smtClean="0">
                <a:solidFill>
                  <a:schemeClr val="tx1"/>
                </a:solidFill>
                <a:latin typeface="+mn-lt"/>
                <a:ea typeface="MS PGothic" pitchFamily="34" charset="-128"/>
                <a:cs typeface="ＭＳ Ｐゴシック" charset="0"/>
              </a:rPr>
              <a:t>Trajanje projekta</a:t>
            </a:r>
            <a:r>
              <a:rPr lang="en-US" sz="1200"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od 1.</a:t>
            </a:r>
            <a:r>
              <a:rPr lang="sr-Latn-RS" sz="1200" kern="1200" baseline="0" dirty="0" smtClean="0">
                <a:solidFill>
                  <a:schemeClr val="tx1"/>
                </a:solidFill>
                <a:latin typeface="+mn-lt"/>
                <a:ea typeface="MS PGothic" pitchFamily="34" charset="-128"/>
                <a:cs typeface="ＭＳ Ｐゴシック" charset="0"/>
              </a:rPr>
              <a:t> januara </a:t>
            </a:r>
            <a:r>
              <a:rPr lang="en-US" sz="1200" kern="1200" dirty="0" smtClean="0">
                <a:solidFill>
                  <a:schemeClr val="tx1"/>
                </a:solidFill>
                <a:latin typeface="+mn-lt"/>
                <a:ea typeface="MS PGothic" pitchFamily="34" charset="-128"/>
                <a:cs typeface="ＭＳ Ｐゴシック" charset="0"/>
              </a:rPr>
              <a:t>2014</a:t>
            </a:r>
            <a:r>
              <a:rPr lang="sr-Latn-RS" sz="1200" kern="1200" dirty="0" smtClean="0">
                <a:solidFill>
                  <a:schemeClr val="tx1"/>
                </a:solidFill>
                <a:latin typeface="+mn-lt"/>
                <a:ea typeface="MS PGothic" pitchFamily="34" charset="-128"/>
                <a:cs typeface="ＭＳ Ｐゴシック" charset="0"/>
              </a:rPr>
              <a:t>. do </a:t>
            </a:r>
            <a:r>
              <a:rPr lang="en-US" sz="1200" kern="1200" dirty="0" smtClean="0">
                <a:solidFill>
                  <a:schemeClr val="tx1"/>
                </a:solidFill>
                <a:latin typeface="+mn-lt"/>
                <a:ea typeface="MS PGothic" pitchFamily="34" charset="-128"/>
                <a:cs typeface="ＭＳ Ｐゴシック" charset="0"/>
              </a:rPr>
              <a:t>31</a:t>
            </a:r>
            <a:r>
              <a:rPr lang="sr-Latn-RS" sz="1200" kern="1200" dirty="0" smtClean="0">
                <a:solidFill>
                  <a:schemeClr val="tx1"/>
                </a:solidFill>
                <a:latin typeface="+mn-lt"/>
                <a:ea typeface="MS PGothic" pitchFamily="34" charset="-128"/>
                <a:cs typeface="ＭＳ Ｐゴシック" charset="0"/>
              </a:rPr>
              <a:t>. decembra </a:t>
            </a:r>
            <a:r>
              <a:rPr lang="en-US" sz="1200" kern="1200" dirty="0" smtClean="0">
                <a:solidFill>
                  <a:schemeClr val="tx1"/>
                </a:solidFill>
                <a:latin typeface="+mn-lt"/>
                <a:ea typeface="MS PGothic" pitchFamily="34" charset="-128"/>
                <a:cs typeface="ＭＳ Ｐゴシック" charset="0"/>
              </a:rPr>
              <a:t>2020</a:t>
            </a:r>
            <a:r>
              <a:rPr lang="en-US" sz="1200" kern="1200" dirty="0">
                <a:solidFill>
                  <a:schemeClr val="tx1"/>
                </a:solidFill>
                <a:latin typeface="+mn-lt"/>
                <a:ea typeface="MS PGothic" pitchFamily="34" charset="-128"/>
                <a:cs typeface="ＭＳ Ｐゴシック" charset="0"/>
              </a:rPr>
              <a:t>.</a:t>
            </a:r>
          </a:p>
          <a:p>
            <a:pPr algn="just"/>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val="626880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sng" dirty="0" smtClean="0"/>
              <a:t>PREVOD</a:t>
            </a:r>
            <a:r>
              <a:rPr lang="en-US" b="1" i="1" u="sng" baseline="0" dirty="0" smtClean="0"/>
              <a:t> TEKSTA NA SLICI: PITANJA</a:t>
            </a:r>
            <a:endParaRPr lang="en-US" b="1" i="1" u="sng"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2355198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U drugom</a:t>
            </a:r>
            <a:r>
              <a:rPr lang="sr-Latn-RS" baseline="0" dirty="0" smtClean="0"/>
              <a:t> delu je dat prikaz strukture kursa.</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9416135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Trener treba da prođe kroz strukturu kursa. Na slajdu su sesije koje će se održati prvog dana kursa.</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1767971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Trener treba da prođe kroz strukturu kursa. Na slajdu su sesije koje će se održati drugog dana kursa</a:t>
            </a:r>
            <a:r>
              <a:rPr lang="en-US" dirty="0" smtClean="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8684928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Trener treba da prođe kroz strukturu kursa. Na slajdu su sesije koje će se održati trećeg dana kursa</a:t>
            </a:r>
            <a:r>
              <a:rPr lang="en-US" dirty="0" smtClean="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4096004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i="1" u="sng" dirty="0" smtClean="0"/>
              <a:t>PREVOD</a:t>
            </a:r>
            <a:r>
              <a:rPr lang="en-US" b="1" i="1" u="sng" baseline="0" dirty="0" smtClean="0"/>
              <a:t> TEKSTA NA SLICI: PITANJA</a:t>
            </a:r>
            <a:endParaRPr lang="en-US" b="1" i="1" u="sng" dirty="0" smtClean="0"/>
          </a:p>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1207011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Treći</a:t>
            </a:r>
            <a:r>
              <a:rPr lang="sr-Latn-RS" baseline="0" dirty="0" smtClean="0"/>
              <a:t> deo će biti prilika za učesnike da se predstave, a za trenera da proceni nivo znanja učesnika, kao i da utvrdi njihova posebna interesovanja.</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7254410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Trener</a:t>
            </a:r>
            <a:r>
              <a:rPr lang="sr-Latn-RS" baseline="0" dirty="0" smtClean="0"/>
              <a:t> treba svakog učesnika da zamoli da se posebno predstavi.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525068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dirty="0" smtClean="0"/>
              <a:t>Na ovom slajdu navedeni su</a:t>
            </a:r>
            <a:r>
              <a:rPr lang="sr-Latn-RS" sz="1200" baseline="0" dirty="0" smtClean="0"/>
              <a:t> ciljevi sesije. Naglašava se šta učesnici mogu da očekuju da će iz slajdova naučiti. Treba im reći i da će se na ovaj slajd vratiti na kraju sesije, kako bi procenili da li su ciljevi sesije ostvareni.</a:t>
            </a:r>
            <a:r>
              <a:rPr lang="en-GB" sz="1200" dirty="0" smtClean="0"/>
              <a:t> </a:t>
            </a:r>
            <a:endParaRPr lang="en-GB" sz="1200" dirty="0"/>
          </a:p>
          <a:p>
            <a:endParaRPr lang="en-GB" sz="1200"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49985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Trener može</a:t>
            </a:r>
            <a:r>
              <a:rPr lang="sr-Latn-RS" baseline="0" dirty="0" smtClean="0"/>
              <a:t> pitati tri ili četiri učesnika šta očekuju od kursa</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7733671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Trener</a:t>
            </a:r>
            <a:r>
              <a:rPr lang="sr-Latn-RS" baseline="0" dirty="0" smtClean="0"/>
              <a:t> može pitati jednog ili dvoje učesnika koji su im ugovori poznati</a:t>
            </a:r>
            <a:r>
              <a:rPr lang="en-US" dirty="0" smtClean="0"/>
              <a:t>.</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42179659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Trener može pitati jednog ili dvoje učesnika da li su ikada iskoristili</a:t>
            </a:r>
            <a:r>
              <a:rPr lang="sr-Latn-RS" baseline="0" dirty="0" smtClean="0"/>
              <a:t> ugovor o uzajamnoj pravnoj pomoći kako bi dobili elektronske dokaze od druge jurisdikcije</a:t>
            </a:r>
            <a:r>
              <a:rPr lang="en-US" dirty="0" smtClean="0"/>
              <a:t>.</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8893763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Trener</a:t>
            </a:r>
            <a:r>
              <a:rPr lang="sr-Latn-RS" baseline="0" dirty="0" smtClean="0"/>
              <a:t> može odabrati jednog ili dvoje učesnika i postaviti im pitanja sa slajda</a:t>
            </a:r>
            <a:r>
              <a:rPr lang="en-US" dirty="0" smtClean="0"/>
              <a:t>.</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2856667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Trener</a:t>
            </a:r>
            <a:r>
              <a:rPr lang="sr-Latn-RS" baseline="0" dirty="0" smtClean="0"/>
              <a:t> može odabrati jednog ili dvoje učesnika i postaviti im pitanja sa slajda</a:t>
            </a:r>
            <a:r>
              <a:rPr lang="en-US" dirty="0" smtClean="0"/>
              <a:t>.</a:t>
            </a:r>
            <a:endParaRPr lang="en-PK" dirty="0" smtClean="0"/>
          </a:p>
          <a:p>
            <a:endParaRPr lang="en-PK" dirty="0" smtClean="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6683061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Trener</a:t>
            </a:r>
            <a:r>
              <a:rPr lang="sr-Latn-RS" baseline="0" dirty="0" smtClean="0"/>
              <a:t> može odabrati jednog ili dvoje učesnika i postaviti im pitanja sa slajda</a:t>
            </a:r>
            <a:r>
              <a:rPr lang="en-US" dirty="0" smtClean="0"/>
              <a:t>.</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42916617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i="1" u="sng" dirty="0" smtClean="0"/>
              <a:t>PREVOD</a:t>
            </a:r>
            <a:r>
              <a:rPr lang="en-US" b="1" i="1" u="sng" baseline="0" dirty="0" smtClean="0"/>
              <a:t> TEKSTA NA SLICI: PITANJA</a:t>
            </a:r>
            <a:endParaRPr lang="en-US" b="1" i="1" u="sng" dirty="0" smtClean="0"/>
          </a:p>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18824211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dirty="0" smtClean="0"/>
              <a:t>Na ovom slajdu se</a:t>
            </a:r>
            <a:r>
              <a:rPr lang="sr-Latn-RS" sz="1200" baseline="0" dirty="0" smtClean="0"/>
              <a:t> ponavljaju ciljevi sesije. Trener može proći kroz te ciljeve, </a:t>
            </a:r>
            <a:r>
              <a:rPr lang="sr-Latn-RS" sz="1200" baseline="0" dirty="0" smtClean="0"/>
              <a:t>ka</a:t>
            </a:r>
            <a:r>
              <a:rPr lang="en-US" sz="1200" baseline="0" dirty="0" smtClean="0"/>
              <a:t>k</a:t>
            </a:r>
            <a:r>
              <a:rPr lang="sr-Latn-RS" sz="1200" baseline="0" dirty="0" smtClean="0"/>
              <a:t>o </a:t>
            </a:r>
            <a:r>
              <a:rPr lang="sr-Latn-RS" sz="1200" baseline="0" dirty="0" smtClean="0"/>
              <a:t>bi bio siguran da su ti aspekti obuhvaćeni ovim modulom.</a:t>
            </a:r>
            <a:r>
              <a:rPr lang="en-GB" sz="1200" dirty="0" smtClean="0"/>
              <a:t> </a:t>
            </a:r>
            <a:endParaRPr lang="en-GB" sz="1200"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20253725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1" i="1" u="sng" dirty="0" smtClean="0"/>
              <a:t>PREVOD</a:t>
            </a:r>
            <a:r>
              <a:rPr lang="en-US" b="1" i="1" u="sng" baseline="0" dirty="0" smtClean="0"/>
              <a:t> TEKSTA NA SLICI: PITANJA</a:t>
            </a:r>
            <a:endParaRPr lang="en-US" b="1" i="1" u="sng" dirty="0" smtClean="0"/>
          </a:p>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4271871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U prvom</a:t>
            </a:r>
            <a:r>
              <a:rPr lang="sr-Latn-RS" baseline="0" dirty="0" smtClean="0"/>
              <a:t> delu će se učesnici upoznati sa organizacijom i aktivnostima koje </a:t>
            </a:r>
            <a:r>
              <a:rPr lang="en-GB" sz="1200" dirty="0" smtClean="0"/>
              <a:t>C-PROC </a:t>
            </a:r>
            <a:r>
              <a:rPr lang="sr-Latn-RS" sz="1200" dirty="0" smtClean="0"/>
              <a:t>sprovodi</a:t>
            </a:r>
            <a:r>
              <a:rPr lang="sr-Latn-RS" sz="1200" baseline="0" dirty="0" smtClean="0"/>
              <a:t> u okviru različitih projekata, kao i sa </a:t>
            </a:r>
            <a:r>
              <a:rPr lang="sr-Latn-RS" sz="5400" b="0" i="0" u="none" baseline="0" dirty="0" smtClean="0">
                <a:solidFill>
                  <a:srgbClr val="FF0000"/>
                </a:solidFill>
              </a:rPr>
              <a:t>dosegom</a:t>
            </a:r>
            <a:r>
              <a:rPr lang="sr-Latn-RS" sz="1200" baseline="0" dirty="0" smtClean="0">
                <a:solidFill>
                  <a:srgbClr val="FFFF00"/>
                </a:solidFill>
              </a:rPr>
              <a:t> </a:t>
            </a:r>
            <a:r>
              <a:rPr lang="sr-Latn-RS" sz="1200" baseline="0" dirty="0" smtClean="0"/>
              <a:t>i delokrugom Budimpeštanske konvencije. </a:t>
            </a:r>
            <a:r>
              <a:rPr lang="en-GB" sz="1200" dirty="0" smtClean="0"/>
              <a:t> </a:t>
            </a:r>
            <a:endParaRPr lang="en-PK" sz="1400" b="1" kern="1200" baseline="0" dirty="0">
              <a:solidFill>
                <a:srgbClr val="FF0000"/>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60895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Na</a:t>
            </a:r>
            <a:r>
              <a:rPr lang="sr-Latn-RS" baseline="0" dirty="0" smtClean="0"/>
              <a:t> slajdu se navode neki od ključnih izazova koje visokotehnološki kriminal postavlja pred krivičnopravni sistem. </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31841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Na</a:t>
            </a:r>
            <a:r>
              <a:rPr lang="sr-Latn-RS" baseline="0" dirty="0" smtClean="0"/>
              <a:t> slajdu se navode neki od ključnih izazova koje visokotehnološki kriminal postavlja pred krivičnopravni sistem</a:t>
            </a:r>
            <a:r>
              <a:rPr lang="en-US" dirty="0" smtClean="0"/>
              <a: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44598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Na</a:t>
            </a:r>
            <a:r>
              <a:rPr lang="sr-Latn-RS" baseline="0" dirty="0" smtClean="0"/>
              <a:t> ovom slajdu se nudi opšti pregled Budimpeštanske konvencije. Trener treba da naglasi da će se ove odredbe, posebno one koje se odnose na međunarodnu saradnju, vrlo detaljno obrađivati tokom kursa.</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2338122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dirty="0" smtClean="0"/>
              <a:t>Na ovom slajdu su prikazane</a:t>
            </a:r>
            <a:r>
              <a:rPr lang="sr-Latn-RS" baseline="0" dirty="0" smtClean="0"/>
              <a:t> države koje su ratifikovale Budimpeštansku konvenciju, one koje su je potpisale, zatim države koje su pozvane da Konvenciji pristupe i zemlje koje su se Budimpeštanskom konvencijom rukovodile u sopstvenom zakonodavstvu. Trener može iskoristiti ovaj slajd da pokaže kako je ona istinski globalni ugovor.</a:t>
            </a:r>
            <a:r>
              <a:rPr lang="en-US" dirty="0" smtClean="0"/>
              <a:t> </a:t>
            </a:r>
            <a:endParaRPr lang="en-PK" dirty="0"/>
          </a:p>
          <a:p>
            <a:pPr algn="just"/>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23408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r-Latn-RS" dirty="0" smtClean="0"/>
              <a:t>Član</a:t>
            </a:r>
            <a:r>
              <a:rPr lang="sr-Latn-RS" baseline="0" dirty="0" smtClean="0"/>
              <a:t> </a:t>
            </a:r>
            <a:r>
              <a:rPr lang="en-US" dirty="0" smtClean="0"/>
              <a:t>37</a:t>
            </a:r>
            <a:r>
              <a:rPr lang="sr-Latn-RS" dirty="0" smtClean="0"/>
              <a:t>, stav</a:t>
            </a:r>
            <a:r>
              <a:rPr lang="en-US" dirty="0" smtClean="0"/>
              <a:t> 1</a:t>
            </a:r>
            <a:r>
              <a:rPr lang="sr-Latn-RS" dirty="0" smtClean="0"/>
              <a:t>.</a:t>
            </a:r>
            <a:r>
              <a:rPr lang="en-US" dirty="0" smtClean="0"/>
              <a:t> </a:t>
            </a:r>
            <a:r>
              <a:rPr lang="sr-Latn-RS" dirty="0" smtClean="0"/>
              <a:t>Budimpeštanske konvencije dopušta državama koje nisu</a:t>
            </a:r>
            <a:r>
              <a:rPr lang="sr-Latn-RS" baseline="0" dirty="0" smtClean="0"/>
              <a:t> članice Saveta Evrope da pristupe Konvenciji.</a:t>
            </a:r>
            <a:r>
              <a:rPr lang="en-US" dirty="0" smtClean="0"/>
              <a:t> </a:t>
            </a:r>
            <a:r>
              <a:rPr lang="sr-Latn-RS" i="1" noProof="0" dirty="0" smtClean="0"/>
              <a:t>“</a:t>
            </a:r>
            <a:r>
              <a:rPr lang="sr-Latn-RS" sz="1200" i="1" kern="1200" noProof="0" dirty="0" smtClean="0">
                <a:solidFill>
                  <a:schemeClr val="tx1"/>
                </a:solidFill>
                <a:latin typeface="+mn-lt"/>
                <a:ea typeface="ＭＳ Ｐゴシック" pitchFamily="-65" charset="-128"/>
                <a:cs typeface="ＭＳ Ｐゴシック" pitchFamily="-65" charset="-128"/>
              </a:rPr>
              <a:t>Nakon stupanja na snagu ove konvencije, Komitet ministara Saveta Evrope, po obavljenim konsultacijama sa državama ugovornicama Konvencije i nakon dobijanja njihove jednoglasne saglasnosti, može da pozove bilo koju državu koja nije članica Saveta Evrope, a koja nije učestvovala u njenoj izradi, da pristupi ovoj konvenciji. Odluka o tome donosi se većinom predviđenom članom 20d. Statuta Saveta Evrope i jednoglasno od strane predstavnika država ugovornica koje imaju pravo da sede u Komitetu ministara</a:t>
            </a:r>
            <a:r>
              <a:rPr lang="en-US" i="1" dirty="0" smtClean="0"/>
              <a:t>.”</a:t>
            </a:r>
            <a:endParaRPr lang="en-US" i="1" dirty="0"/>
          </a:p>
          <a:p>
            <a:pPr algn="just"/>
            <a:endParaRPr lang="en-US" dirty="0"/>
          </a:p>
          <a:p>
            <a:pPr algn="just"/>
            <a:r>
              <a:rPr lang="sr-Latn-RS" dirty="0" smtClean="0"/>
              <a:t>Slajd prikazuje proces koji</a:t>
            </a:r>
            <a:r>
              <a:rPr lang="sr-Latn-RS" baseline="0" dirty="0" smtClean="0"/>
              <a:t> takve države slede u pristupanju Budimpeštanskoj konvenciji.</a:t>
            </a:r>
            <a:r>
              <a:rPr lang="en-US" dirty="0" smtClean="0"/>
              <a:t> </a:t>
            </a:r>
            <a:endParaRPr lang="en-US" dirty="0"/>
          </a:p>
          <a:p>
            <a:pPr algn="just"/>
            <a:endParaRPr lang="en-US" dirty="0"/>
          </a:p>
          <a:p>
            <a:pPr algn="just"/>
            <a:r>
              <a:rPr lang="sr-Latn-RS" dirty="0" smtClean="0"/>
              <a:t>1.</a:t>
            </a:r>
            <a:r>
              <a:rPr lang="sr-Latn-RS" baseline="0" dirty="0" smtClean="0"/>
              <a:t> korak</a:t>
            </a:r>
            <a:r>
              <a:rPr lang="en-US" dirty="0" smtClean="0"/>
              <a:t>: </a:t>
            </a:r>
            <a:r>
              <a:rPr lang="sr-Latn-RS" dirty="0" smtClean="0"/>
              <a:t>Država Savetu Evrope mora izraziti interesovanje</a:t>
            </a:r>
            <a:r>
              <a:rPr lang="sr-Latn-RS" baseline="0" dirty="0" smtClean="0"/>
              <a:t> za pristupanje Konvenciji.</a:t>
            </a:r>
            <a:endParaRPr lang="en-US" dirty="0"/>
          </a:p>
          <a:p>
            <a:pPr algn="just"/>
            <a:r>
              <a:rPr lang="sr-Latn-RS" dirty="0" smtClean="0"/>
              <a:t>2. korak</a:t>
            </a:r>
            <a:r>
              <a:rPr lang="en-US" dirty="0" smtClean="0"/>
              <a:t>: </a:t>
            </a:r>
            <a:r>
              <a:rPr lang="sr-Latn-RS" dirty="0" smtClean="0"/>
              <a:t>Savet Evrope</a:t>
            </a:r>
            <a:r>
              <a:rPr lang="sr-Latn-RS" baseline="0" dirty="0" smtClean="0"/>
              <a:t> sprovodi analizu propisa date države, kao i odgovarajućeg konteksta.</a:t>
            </a:r>
            <a:endParaRPr lang="en-US" dirty="0"/>
          </a:p>
          <a:p>
            <a:pPr algn="just"/>
            <a:r>
              <a:rPr lang="en-US" dirty="0" smtClean="0"/>
              <a:t>3</a:t>
            </a:r>
            <a:r>
              <a:rPr lang="sr-Latn-RS" dirty="0" smtClean="0"/>
              <a:t>.</a:t>
            </a:r>
            <a:r>
              <a:rPr lang="sr-Latn-RS" baseline="0" dirty="0" smtClean="0"/>
              <a:t> korak</a:t>
            </a:r>
            <a:r>
              <a:rPr lang="en-US" dirty="0" smtClean="0"/>
              <a:t>: </a:t>
            </a:r>
            <a:r>
              <a:rPr lang="sr-Latn-RS" dirty="0" smtClean="0"/>
              <a:t>Savet Evrope sprovodi savetodavnu misiju o regulativi u</a:t>
            </a:r>
            <a:r>
              <a:rPr lang="sr-Latn-RS" baseline="0" dirty="0" smtClean="0"/>
              <a:t> oblasti visokotehnološkog kriminala, kako bi državi pomogla da svoje propise uskladi sa zahtevima Budimpeštanske konvencije</a:t>
            </a:r>
            <a:r>
              <a:rPr lang="en-US" dirty="0" smtClean="0"/>
              <a:t>.</a:t>
            </a:r>
            <a:endParaRPr lang="en-US" dirty="0"/>
          </a:p>
          <a:p>
            <a:pPr algn="just"/>
            <a:r>
              <a:rPr lang="en-US" dirty="0" smtClean="0"/>
              <a:t>4</a:t>
            </a:r>
            <a:r>
              <a:rPr lang="sr-Latn-RS" dirty="0" smtClean="0"/>
              <a:t>.</a:t>
            </a:r>
            <a:r>
              <a:rPr lang="sr-Latn-RS" baseline="0" dirty="0" smtClean="0"/>
              <a:t> korak</a:t>
            </a:r>
            <a:r>
              <a:rPr lang="en-US" dirty="0" smtClean="0"/>
              <a:t>: </a:t>
            </a:r>
            <a:r>
              <a:rPr lang="sr-Latn-RS" dirty="0" smtClean="0"/>
              <a:t>Država</a:t>
            </a:r>
            <a:r>
              <a:rPr lang="sr-Latn-RS" baseline="0" dirty="0" smtClean="0"/>
              <a:t> onda mora da uskladi svoje zakone sa odredbama Konvencije. </a:t>
            </a:r>
            <a:r>
              <a:rPr lang="en-US" dirty="0" smtClean="0"/>
              <a:t> </a:t>
            </a:r>
            <a:endParaRPr lang="en-US" dirty="0"/>
          </a:p>
          <a:p>
            <a:pPr algn="just"/>
            <a:r>
              <a:rPr lang="en-US" dirty="0" smtClean="0"/>
              <a:t>5</a:t>
            </a:r>
            <a:r>
              <a:rPr lang="sr-Latn-RS" dirty="0" smtClean="0"/>
              <a:t>. korak</a:t>
            </a:r>
            <a:r>
              <a:rPr lang="en-US" dirty="0" smtClean="0"/>
              <a:t>: </a:t>
            </a:r>
            <a:r>
              <a:rPr lang="sr-Latn-RS" dirty="0" smtClean="0"/>
              <a:t>Država mora podneti zvaničan zahtev Savetu Evrope za pristupanje Konvenciji.</a:t>
            </a:r>
            <a:endParaRPr lang="en-US" dirty="0"/>
          </a:p>
          <a:p>
            <a:pPr algn="just"/>
            <a:r>
              <a:rPr lang="en-US" dirty="0" smtClean="0"/>
              <a:t>6</a:t>
            </a:r>
            <a:r>
              <a:rPr lang="sr-Latn-RS" dirty="0" smtClean="0"/>
              <a:t>. korak</a:t>
            </a:r>
            <a:r>
              <a:rPr lang="en-US" dirty="0" smtClean="0"/>
              <a:t>: </a:t>
            </a:r>
            <a:r>
              <a:rPr lang="sr-Latn-RS" dirty="0" smtClean="0"/>
              <a:t>Kancelarija za ugovore sprovodi analizu zahteva i</a:t>
            </a:r>
            <a:r>
              <a:rPr lang="sr-Latn-RS" baseline="0" dirty="0" smtClean="0"/>
              <a:t> Komitet za Konvenciju o visokotehnološkom kriminalu (</a:t>
            </a:r>
            <a:r>
              <a:rPr lang="en-US" dirty="0" smtClean="0"/>
              <a:t>T-CY</a:t>
            </a:r>
            <a:r>
              <a:rPr lang="en-US" dirty="0"/>
              <a:t>) </a:t>
            </a:r>
            <a:r>
              <a:rPr lang="sr-Latn-RS" b="0" i="0" u="none" dirty="0" smtClean="0">
                <a:solidFill>
                  <a:srgbClr val="FF0000"/>
                </a:solidFill>
              </a:rPr>
              <a:t>donosi</a:t>
            </a:r>
            <a:r>
              <a:rPr lang="sr-Latn-RS" b="0" i="0" u="none" baseline="0" dirty="0" smtClean="0">
                <a:solidFill>
                  <a:srgbClr val="FF0000"/>
                </a:solidFill>
              </a:rPr>
              <a:t> odluku.</a:t>
            </a:r>
            <a:endParaRPr lang="en-US" b="0" i="0" u="none" dirty="0">
              <a:solidFill>
                <a:srgbClr val="FF0000"/>
              </a:solidFill>
            </a:endParaRPr>
          </a:p>
          <a:p>
            <a:pPr algn="just"/>
            <a:r>
              <a:rPr lang="sr-Latn-RS" dirty="0" smtClean="0"/>
              <a:t>7.</a:t>
            </a:r>
            <a:r>
              <a:rPr lang="sr-Latn-RS" baseline="0" dirty="0" smtClean="0"/>
              <a:t> korak: Država dobija poziv da pristupi Budimpeštanskoj konvenciji.</a:t>
            </a:r>
            <a:r>
              <a:rPr lang="en-US" dirty="0" smtClean="0"/>
              <a:t> </a:t>
            </a:r>
            <a:endParaRPr lang="en-US" dirty="0"/>
          </a:p>
          <a:p>
            <a:pPr algn="just"/>
            <a:r>
              <a:rPr lang="en-US" dirty="0" smtClean="0"/>
              <a:t>8</a:t>
            </a:r>
            <a:r>
              <a:rPr lang="sr-Latn-RS" dirty="0" smtClean="0"/>
              <a:t> korak</a:t>
            </a:r>
            <a:r>
              <a:rPr lang="en-US" dirty="0" smtClean="0"/>
              <a:t>: </a:t>
            </a:r>
            <a:r>
              <a:rPr lang="sr-Latn-RS" dirty="0" smtClean="0"/>
              <a:t>Država deponuje </a:t>
            </a:r>
            <a:r>
              <a:rPr lang="sr-Latn-RS" b="0" i="0" u="none" dirty="0" smtClean="0"/>
              <a:t>instrumente ratifikacije </a:t>
            </a:r>
            <a:r>
              <a:rPr lang="sr-Latn-RS" dirty="0" smtClean="0"/>
              <a:t>i pristupanja u Strazburu.</a:t>
            </a:r>
            <a:r>
              <a:rPr lang="en-US" dirty="0" smtClean="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55870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sr-Latn-RS" sz="1200" kern="1200" dirty="0" smtClean="0">
                <a:solidFill>
                  <a:schemeClr val="tx1"/>
                </a:solidFill>
                <a:latin typeface="+mn-lt"/>
                <a:ea typeface="MS PGothic" pitchFamily="34" charset="-128"/>
                <a:cs typeface="ＭＳ Ｐゴシック" charset="0"/>
              </a:rPr>
              <a:t>Ovaj slajd prikazuje trostrani</a:t>
            </a:r>
            <a:r>
              <a:rPr lang="sr-Latn-RS" sz="1200" kern="1200" baseline="0" dirty="0" smtClean="0">
                <a:solidFill>
                  <a:schemeClr val="tx1"/>
                </a:solidFill>
                <a:latin typeface="+mn-lt"/>
                <a:ea typeface="MS PGothic" pitchFamily="34" charset="-128"/>
                <a:cs typeface="ＭＳ Ｐゴシック" charset="0"/>
              </a:rPr>
              <a:t> pristup za koji se Savet Evrope opredelio u ostvarenju svog cilja i koji glasi: „Da zaštiti vas i vaša prava u sajber prostoru</a:t>
            </a:r>
            <a:r>
              <a:rPr lang="en-GB" sz="1200" kern="1200" dirty="0" smtClean="0">
                <a:solidFill>
                  <a:schemeClr val="tx1"/>
                </a:solidFill>
                <a:latin typeface="+mn-lt"/>
                <a:ea typeface="MS PGothic" pitchFamily="34" charset="-128"/>
                <a:cs typeface="ＭＳ Ｐゴシック" charset="0"/>
              </a:rPr>
              <a:t>”. </a:t>
            </a:r>
            <a:r>
              <a:rPr lang="sr-Latn-RS" sz="1200" kern="1200" dirty="0" smtClean="0">
                <a:solidFill>
                  <a:schemeClr val="tx1"/>
                </a:solidFill>
                <a:latin typeface="+mn-lt"/>
                <a:ea typeface="MS PGothic" pitchFamily="34" charset="-128"/>
                <a:cs typeface="ＭＳ Ｐゴシック" charset="0"/>
              </a:rPr>
              <a:t>Trener treba da objasni svaki</a:t>
            </a:r>
            <a:r>
              <a:rPr lang="sr-Latn-RS" sz="1200" kern="1200" baseline="0" dirty="0" smtClean="0">
                <a:solidFill>
                  <a:schemeClr val="tx1"/>
                </a:solidFill>
                <a:latin typeface="+mn-lt"/>
                <a:ea typeface="MS PGothic" pitchFamily="34" charset="-128"/>
                <a:cs typeface="ＭＳ Ｐゴシック" charset="0"/>
              </a:rPr>
              <a:t> od ta tri pravca delovanja: </a:t>
            </a:r>
            <a:endParaRPr lang="en-GB"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dirty="0" smtClean="0">
                <a:solidFill>
                  <a:schemeClr val="tx1"/>
                </a:solidFill>
                <a:latin typeface="+mn-lt"/>
                <a:ea typeface="MS PGothic" pitchFamily="34" charset="-128"/>
                <a:cs typeface="ＭＳ Ｐゴシック" charset="0"/>
              </a:rPr>
              <a:t>Prvi pristup odnosi se na unapređenje zajedničkih</a:t>
            </a:r>
            <a:r>
              <a:rPr lang="sr-Latn-RS" sz="1200" kern="1200" baseline="0" dirty="0" smtClean="0">
                <a:solidFill>
                  <a:schemeClr val="tx1"/>
                </a:solidFill>
                <a:latin typeface="+mn-lt"/>
                <a:ea typeface="MS PGothic" pitchFamily="34" charset="-128"/>
                <a:cs typeface="ＭＳ Ｐゴシック" charset="0"/>
              </a:rPr>
              <a:t> standarda u zakonodavstvu koje se odnosi na visokotehnološki kriminal na globalnom nivou. Trener može objasniti da se to čini putem Budimpeštanske konvencije, koja uspostavlja minimum standarda koji služe kao usmerenje na koje se države mogu osloniti u pripremi usklađene regulative koja je i u saglasju sa najboljom međunarodnom praksom. Zbog transnacionalne prirode visokotehnološkog kriminala, veoma je važno da sve </a:t>
            </a:r>
            <a:r>
              <a:rPr lang="sr-Latn-RS" sz="1200" b="0" i="0" u="none" kern="1200" baseline="0" dirty="0" smtClean="0">
                <a:solidFill>
                  <a:schemeClr val="tx1"/>
                </a:solidFill>
                <a:latin typeface="+mn-lt"/>
                <a:ea typeface="MS PGothic" pitchFamily="34" charset="-128"/>
                <a:cs typeface="ＭＳ Ｐゴシック" charset="0"/>
              </a:rPr>
              <a:t>jurisdikcije</a:t>
            </a:r>
            <a:r>
              <a:rPr lang="sr-Latn-RS" sz="1200" kern="1200" baseline="0" dirty="0" smtClean="0">
                <a:solidFill>
                  <a:schemeClr val="tx1"/>
                </a:solidFill>
                <a:latin typeface="+mn-lt"/>
                <a:ea typeface="MS PGothic" pitchFamily="34" charset="-128"/>
                <a:cs typeface="ＭＳ Ｐゴシック" charset="0"/>
              </a:rPr>
              <a:t> usvoje zajedničke standarde, kako bi se omogućio jedinstven pristup u borbi protiv njega.</a:t>
            </a:r>
            <a:endParaRPr lang="en-GB" sz="1200" kern="1200" dirty="0">
              <a:solidFill>
                <a:schemeClr val="tx1"/>
              </a:solidFill>
              <a:latin typeface="+mn-lt"/>
              <a:ea typeface="MS PGothic" pitchFamily="34" charset="-128"/>
              <a:cs typeface="ＭＳ Ｐゴシック" charset="0"/>
            </a:endParaRPr>
          </a:p>
          <a:p>
            <a:pPr marL="228600" indent="-228600" algn="just">
              <a:buAutoNum type="arabicPeriod"/>
            </a:pPr>
            <a:endParaRPr lang="en-GB" sz="1200" kern="1200" dirty="0">
              <a:solidFill>
                <a:schemeClr val="tx1"/>
              </a:solidFill>
              <a:latin typeface="+mn-lt"/>
              <a:ea typeface="MS PGothic" pitchFamily="34" charset="-128"/>
              <a:cs typeface="ＭＳ Ｐゴシック" charset="0"/>
            </a:endParaRPr>
          </a:p>
          <a:p>
            <a:pPr marL="228600" indent="-228600" algn="just">
              <a:buAutoNum type="arabicPeriod"/>
            </a:pPr>
            <a:r>
              <a:rPr lang="sr-Latn-RS" sz="1200" kern="1200" dirty="0" smtClean="0">
                <a:solidFill>
                  <a:schemeClr val="tx1"/>
                </a:solidFill>
                <a:latin typeface="+mn-lt"/>
                <a:ea typeface="MS PGothic" pitchFamily="34" charset="-128"/>
                <a:cs typeface="ＭＳ Ｐゴシック" charset="0"/>
              </a:rPr>
              <a:t>Drugi pristup odnosi se na praćenje</a:t>
            </a:r>
            <a:r>
              <a:rPr lang="sr-Latn-RS" sz="1200" kern="1200" baseline="0" dirty="0" smtClean="0">
                <a:solidFill>
                  <a:schemeClr val="tx1"/>
                </a:solidFill>
                <a:latin typeface="+mn-lt"/>
                <a:ea typeface="MS PGothic" pitchFamily="34" charset="-128"/>
                <a:cs typeface="ＭＳ Ｐゴシック" charset="0"/>
              </a:rPr>
              <a:t> i procene. Tim procesom rukovodi Komitet za Konvenciju o visokotehnološkom kriminalu (T-CY), koji ima važnu ulogu u proceni delotvornosti odredbi Budimpeštanske konvencije i, isto tako, radi na njenom poboljšanju. Kao primer, trener može navesti rad T-CY na formulisanju Dodatnog protokola uz Konvenciju o visokotehnološkom kriminalu koji se odnosi na inkriminaciju dela rasističke i ksenofobične prirode izvršenih putem računarskih sistema, kao i tekući angažman na Drugom dodatnom protokolu o međunarodnoj saradnji. Trener, takođe, može kao primer navesti i različite Smerenice koje je izdao Komitet, kao što su:</a:t>
            </a:r>
            <a:r>
              <a:rPr lang="en-GB" sz="1200" kern="1200" dirty="0" smtClean="0">
                <a:solidFill>
                  <a:schemeClr val="tx1"/>
                </a:solidFill>
                <a:latin typeface="+mn-lt"/>
                <a:ea typeface="MS PGothic" pitchFamily="34" charset="-128"/>
                <a:cs typeface="ＭＳ Ｐゴシック" charset="0"/>
              </a:rPr>
              <a:t> </a:t>
            </a:r>
            <a:endParaRPr lang="en-GB" sz="1200" kern="1200" dirty="0">
              <a:solidFill>
                <a:schemeClr val="tx1"/>
              </a:solidFill>
              <a:latin typeface="+mn-lt"/>
              <a:ea typeface="MS PGothic" pitchFamily="34" charset="-128"/>
              <a:cs typeface="ＭＳ Ｐゴシック" charset="0"/>
            </a:endParaRPr>
          </a:p>
          <a:p>
            <a:pPr marL="1200150" lvl="1" indent="-457200" algn="just" eaLnBrk="1" hangingPunct="1">
              <a:buFont typeface="+mj-lt"/>
              <a:buAutoNum type="arabicPeriod"/>
              <a:defRPr/>
            </a:pPr>
            <a:r>
              <a:rPr lang="sr-Latn-RS" sz="1200" dirty="0" smtClean="0">
                <a:latin typeface="Verdana" panose="020B0604030504040204" pitchFamily="34" charset="0"/>
                <a:ea typeface="Verdana" panose="020B0604030504040204" pitchFamily="34" charset="0"/>
                <a:cs typeface="Verdana" panose="020B0604030504040204" pitchFamily="34" charset="0"/>
              </a:rPr>
              <a:t>Smernica </a:t>
            </a:r>
            <a:r>
              <a:rPr lang="en-US" sz="1200" dirty="0" smtClean="0">
                <a:latin typeface="Verdana" panose="020B0604030504040204" pitchFamily="34" charset="0"/>
                <a:ea typeface="Verdana" panose="020B0604030504040204" pitchFamily="34" charset="0"/>
                <a:cs typeface="Verdana" panose="020B0604030504040204" pitchFamily="34" charset="0"/>
              </a:rPr>
              <a:t># </a:t>
            </a:r>
            <a:r>
              <a:rPr lang="en-US" sz="1200" dirty="0">
                <a:latin typeface="Verdana" panose="020B0604030504040204" pitchFamily="34" charset="0"/>
                <a:ea typeface="Verdana" panose="020B0604030504040204" pitchFamily="34" charset="0"/>
                <a:cs typeface="Verdana" panose="020B0604030504040204" pitchFamily="34" charset="0"/>
              </a:rPr>
              <a:t>1 </a:t>
            </a:r>
            <a:r>
              <a:rPr lang="sr-Latn-RS" sz="1200" dirty="0" smtClean="0">
                <a:latin typeface="Verdana" panose="020B0604030504040204" pitchFamily="34" charset="0"/>
                <a:ea typeface="Verdana" panose="020B0604030504040204" pitchFamily="34" charset="0"/>
                <a:cs typeface="Verdana" panose="020B0604030504040204" pitchFamily="34" charset="0"/>
              </a:rPr>
              <a:t>o računarskom sistemu</a:t>
            </a:r>
            <a:endParaRPr lang="en-US"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sr-Latn-RS" sz="1200" dirty="0" smtClean="0">
                <a:latin typeface="Verdana" panose="020B0604030504040204" pitchFamily="34" charset="0"/>
                <a:ea typeface="Verdana" panose="020B0604030504040204" pitchFamily="34" charset="0"/>
                <a:cs typeface="Verdana" panose="020B0604030504040204" pitchFamily="34" charset="0"/>
              </a:rPr>
              <a:t>S</a:t>
            </a:r>
            <a:r>
              <a:rPr lang="sr-Latn-RS" sz="1200" noProof="0" dirty="0" smtClean="0">
                <a:latin typeface="Verdana" panose="020B0604030504040204" pitchFamily="34" charset="0"/>
                <a:ea typeface="Verdana" panose="020B0604030504040204" pitchFamily="34" charset="0"/>
                <a:cs typeface="Verdana" panose="020B0604030504040204" pitchFamily="34" charset="0"/>
              </a:rPr>
              <a:t>mernica # 2 o botnetovima</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3 o prekograničnom</a:t>
            </a:r>
            <a:r>
              <a:rPr lang="sr-Latn-RS" sz="1200" baseline="0" noProof="0" dirty="0" smtClean="0">
                <a:latin typeface="Verdana" panose="020B0604030504040204" pitchFamily="34" charset="0"/>
                <a:ea typeface="Verdana" panose="020B0604030504040204" pitchFamily="34" charset="0"/>
                <a:cs typeface="Verdana" panose="020B0604030504040204" pitchFamily="34" charset="0"/>
              </a:rPr>
              <a:t> pristupu</a:t>
            </a:r>
            <a:endParaRPr lang="sr-Latn-RS" sz="1200" noProof="0" dirty="0" smtClean="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4 o krađi identiteta </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5 o DDOS napadima (engl.</a:t>
            </a:r>
            <a:r>
              <a:rPr lang="sr-Latn-RS" sz="1200" baseline="0" noProof="0" dirty="0" smtClean="0">
                <a:latin typeface="Verdana" panose="020B0604030504040204" pitchFamily="34" charset="0"/>
                <a:ea typeface="Verdana" panose="020B0604030504040204" pitchFamily="34" charset="0"/>
                <a:cs typeface="Verdana" panose="020B0604030504040204" pitchFamily="34" charset="0"/>
              </a:rPr>
              <a:t> Distributed Denial of Service)</a:t>
            </a:r>
            <a:endParaRPr lang="sr-Latn-RS" sz="1200" noProof="0" dirty="0" smtClean="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6 o napadima na kritičnu infrastrukturu</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7 o malveru </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8 o spamu</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9 o ometanju izbora </a:t>
            </a: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10 o</a:t>
            </a:r>
            <a:r>
              <a:rPr lang="sr-Latn-RS" sz="1200" baseline="0" noProof="0" dirty="0" smtClean="0">
                <a:latin typeface="Verdana" panose="020B0604030504040204" pitchFamily="34" charset="0"/>
                <a:ea typeface="Verdana" panose="020B0604030504040204" pitchFamily="34" charset="0"/>
                <a:cs typeface="Verdana" panose="020B0604030504040204" pitchFamily="34" charset="0"/>
              </a:rPr>
              <a:t> izdavanju naredbe u odnosu na podatke o pretplatniku</a:t>
            </a:r>
            <a:endParaRPr lang="sr-Latn-RS" sz="1200" noProof="0" dirty="0" smtClean="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sr-Latn-RS" sz="1200" noProof="0" dirty="0" smtClean="0">
                <a:latin typeface="Verdana" panose="020B0604030504040204" pitchFamily="34" charset="0"/>
                <a:ea typeface="Verdana" panose="020B0604030504040204" pitchFamily="34" charset="0"/>
                <a:cs typeface="Verdana" panose="020B0604030504040204" pitchFamily="34" charset="0"/>
              </a:rPr>
              <a:t>Smernica # </a:t>
            </a:r>
            <a:r>
              <a:rPr lang="en-US" sz="1200" dirty="0" smtClean="0">
                <a:latin typeface="Verdana" panose="020B0604030504040204" pitchFamily="34" charset="0"/>
                <a:ea typeface="Verdana" panose="020B0604030504040204" pitchFamily="34" charset="0"/>
                <a:cs typeface="Verdana" panose="020B0604030504040204" pitchFamily="34" charset="0"/>
              </a:rPr>
              <a:t>11 o</a:t>
            </a:r>
            <a:r>
              <a:rPr lang="sr-Latn-RS" sz="1200" dirty="0" smtClean="0">
                <a:latin typeface="Verdana" panose="020B0604030504040204" pitchFamily="34" charset="0"/>
                <a:ea typeface="Verdana" panose="020B0604030504040204" pitchFamily="34" charset="0"/>
                <a:cs typeface="Verdana" panose="020B0604030504040204" pitchFamily="34" charset="0"/>
              </a:rPr>
              <a:t> terorizmu</a:t>
            </a:r>
            <a:r>
              <a:rPr lang="en-US" sz="1200" dirty="0" smtClean="0">
                <a:latin typeface="Verdana" panose="020B0604030504040204" pitchFamily="34" charset="0"/>
                <a:ea typeface="Verdana" panose="020B0604030504040204" pitchFamily="34" charset="0"/>
                <a:cs typeface="Verdana" panose="020B0604030504040204" pitchFamily="34" charset="0"/>
              </a:rPr>
              <a:t> </a:t>
            </a:r>
            <a:endParaRPr lang="en-GB" sz="1200" kern="1200" dirty="0">
              <a:solidFill>
                <a:schemeClr val="tx1"/>
              </a:solidFill>
              <a:latin typeface="+mn-lt"/>
              <a:ea typeface="MS PGothic" pitchFamily="34" charset="-128"/>
              <a:cs typeface="Verdana" panose="020B0604030504040204" pitchFamily="34" charset="0"/>
            </a:endParaRPr>
          </a:p>
          <a:p>
            <a:pPr marL="1200150" lvl="1" indent="-457200" algn="just" eaLnBrk="1" hangingPunct="1">
              <a:buFont typeface="+mj-lt"/>
              <a:buAutoNum type="arabicPeriod"/>
              <a:defRPr/>
            </a:pPr>
            <a:endParaRPr lang="en-GB" sz="1200" kern="1200" dirty="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en-GB" sz="1200" kern="1200" dirty="0" smtClean="0">
                <a:solidFill>
                  <a:schemeClr val="tx1"/>
                </a:solidFill>
                <a:latin typeface="+mn-lt"/>
                <a:ea typeface="MS PGothic" pitchFamily="34" charset="-128"/>
                <a:cs typeface="ＭＳ Ｐゴシック" charset="0"/>
              </a:rPr>
              <a:t>T</a:t>
            </a:r>
            <a:r>
              <a:rPr lang="sr-Latn-RS" sz="1200" kern="1200" dirty="0" smtClean="0">
                <a:solidFill>
                  <a:schemeClr val="tx1"/>
                </a:solidFill>
                <a:latin typeface="+mn-lt"/>
                <a:ea typeface="MS PGothic" pitchFamily="34" charset="-128"/>
                <a:cs typeface="ＭＳ Ｐゴシック" charset="0"/>
              </a:rPr>
              <a:t>reći</a:t>
            </a:r>
            <a:r>
              <a:rPr lang="sr-Latn-RS" sz="1200" kern="1200" baseline="0" dirty="0" smtClean="0">
                <a:solidFill>
                  <a:schemeClr val="tx1"/>
                </a:solidFill>
                <a:latin typeface="+mn-lt"/>
                <a:ea typeface="MS PGothic" pitchFamily="34" charset="-128"/>
                <a:cs typeface="ＭＳ Ｐゴシック" charset="0"/>
              </a:rPr>
              <a:t> pristup se odnosi na jačanje kapaciteta. Tim procesom upravlja Programska kancelarija za visokotehnološki kriminal </a:t>
            </a:r>
            <a:r>
              <a:rPr lang="en-GB" sz="1200" kern="1200" dirty="0" smtClean="0">
                <a:solidFill>
                  <a:schemeClr val="tx1"/>
                </a:solidFill>
                <a:latin typeface="+mn-lt"/>
                <a:ea typeface="MS PGothic" pitchFamily="34" charset="-128"/>
                <a:cs typeface="ＭＳ Ｐゴシック" charset="0"/>
              </a:rPr>
              <a:t>(</a:t>
            </a:r>
            <a:r>
              <a:rPr lang="en-GB" sz="1200" kern="1200" dirty="0">
                <a:solidFill>
                  <a:schemeClr val="tx1"/>
                </a:solidFill>
                <a:latin typeface="+mn-lt"/>
                <a:ea typeface="MS PGothic" pitchFamily="34" charset="-128"/>
                <a:cs typeface="ＭＳ Ｐゴシック" charset="0"/>
              </a:rPr>
              <a:t>C-PROC</a:t>
            </a:r>
            <a:r>
              <a:rPr lang="en-GB" sz="1200" kern="1200" dirty="0" smtClean="0">
                <a:solidFill>
                  <a:schemeClr val="tx1"/>
                </a:solidFill>
                <a:latin typeface="+mn-lt"/>
                <a:ea typeface="MS PGothic" pitchFamily="34" charset="-128"/>
                <a:cs typeface="ＭＳ Ｐゴシック" charset="0"/>
              </a:rPr>
              <a:t>)</a:t>
            </a:r>
            <a:r>
              <a:rPr lang="sr-Latn-RS" sz="1200" kern="1200" dirty="0" smtClean="0">
                <a:solidFill>
                  <a:schemeClr val="tx1"/>
                </a:solidFill>
                <a:latin typeface="+mn-lt"/>
                <a:ea typeface="MS PGothic" pitchFamily="34" charset="-128"/>
                <a:cs typeface="ＭＳ Ｐゴシック" charset="0"/>
              </a:rPr>
              <a:t> i on se sprovodi</a:t>
            </a:r>
            <a:r>
              <a:rPr lang="sr-Latn-RS" sz="1200" kern="1200" baseline="0" dirty="0" smtClean="0">
                <a:solidFill>
                  <a:schemeClr val="tx1"/>
                </a:solidFill>
                <a:latin typeface="+mn-lt"/>
                <a:ea typeface="MS PGothic" pitchFamily="34" charset="-128"/>
                <a:cs typeface="ＭＳ Ｐゴシック" charset="0"/>
              </a:rPr>
              <a:t> putem programa tehničke saradnje. Trener može da pređe na sledeće slajdove, koji prikazuju rad te organizacije i različite programe koje sprovodi.</a:t>
            </a:r>
            <a:r>
              <a:rPr lang="en-US" sz="1200" kern="1200" dirty="0" smtClean="0">
                <a:solidFill>
                  <a:schemeClr val="tx1"/>
                </a:solidFill>
                <a:latin typeface="+mn-lt"/>
                <a:ea typeface="MS PGothic" pitchFamily="34" charset="-128"/>
                <a:cs typeface="ＭＳ Ｐゴシック" charset="0"/>
              </a:rPr>
              <a:t> </a:t>
            </a:r>
            <a:endParaRPr lang="en-GB" sz="1200" kern="1200" dirty="0" smtClean="0">
              <a:solidFill>
                <a:schemeClr val="tx1"/>
              </a:solidFill>
              <a:latin typeface="+mn-lt"/>
              <a:ea typeface="MS PGothic" pitchFamily="34" charset="-128"/>
              <a:cs typeface="Verdana" panose="020B0604030504040204" pitchFamily="34" charset="0"/>
            </a:endParaRPr>
          </a:p>
          <a:p>
            <a:pPr algn="just"/>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729552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4/2/2021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4/2/2021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4/2/2021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4/2/2021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4/2/2021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4/2/2021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677656"/>
          </a:xfrm>
          <a:prstGeom prst="rect">
            <a:avLst/>
          </a:prstGeom>
          <a:ln>
            <a:noFill/>
          </a:ln>
        </p:spPr>
        <p:txBody>
          <a:bodyPr wrap="square">
            <a:spAutoFit/>
          </a:bodyPr>
          <a:lstStyle/>
          <a:p>
            <a:pPr algn="ctr"/>
            <a:r>
              <a:rPr lang="sr-Latn-RS" sz="3600" b="1" i="1" dirty="0" smtClean="0">
                <a:solidFill>
                  <a:schemeClr val="tx2"/>
                </a:solidFill>
              </a:rPr>
              <a:t>Specijalizovani pravosudni kurs o međunarodnoj saradnji </a:t>
            </a:r>
            <a:endParaRPr lang="sr-Latn-RS" b="1" dirty="0" smtClean="0"/>
          </a:p>
          <a:p>
            <a:pPr marL="0" indent="0" algn="ctr">
              <a:buFont typeface="Arial" charset="0"/>
              <a:buNone/>
              <a:defRPr/>
            </a:pPr>
            <a:r>
              <a:rPr lang="sr-Latn-RS" b="1" dirty="0" smtClean="0"/>
              <a:t> </a:t>
            </a:r>
            <a:endParaRPr lang="sr-Latn-RS" sz="3200" b="1" dirty="0" smtClean="0">
              <a:solidFill>
                <a:schemeClr val="tx2"/>
              </a:solidFill>
            </a:endParaRPr>
          </a:p>
          <a:p>
            <a:pPr marL="0" indent="0" algn="ctr">
              <a:buFont typeface="Arial" charset="0"/>
              <a:buNone/>
              <a:defRPr/>
            </a:pPr>
            <a:r>
              <a:rPr lang="sr-Latn-RS" sz="3200" b="1" dirty="0" smtClean="0">
                <a:solidFill>
                  <a:schemeClr val="tx2"/>
                </a:solidFill>
              </a:rPr>
              <a:t>Sersija 1.1</a:t>
            </a:r>
          </a:p>
          <a:p>
            <a:pPr marL="0" indent="0" algn="ctr">
              <a:buFont typeface="Arial" charset="0"/>
              <a:buNone/>
              <a:defRPr/>
            </a:pPr>
            <a:r>
              <a:rPr lang="sr-Latn-RS" sz="3200" b="1" dirty="0" smtClean="0">
                <a:solidFill>
                  <a:schemeClr val="tx2"/>
                </a:solidFill>
              </a:rPr>
              <a:t>Uvod u kurs </a:t>
            </a:r>
            <a:endParaRPr lang="sr-Latn-RS"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10</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10</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latin typeface="Arial" panose="020B0604020202020204" pitchFamily="34" charset="0"/>
                <a:cs typeface="Arial" panose="020B0604020202020204" pitchFamily="34" charset="0"/>
              </a:rPr>
              <a:t>Pristup Saveta Evrope</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Isosceles Triangle 15">
            <a:extLst>
              <a:ext uri="{FF2B5EF4-FFF2-40B4-BE49-F238E27FC236}">
                <a16:creationId xmlns:a16="http://schemas.microsoft.com/office/drawing/2014/main" id="{E58818D9-E243-4E48-AEAB-F3B6BD13F567}"/>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9" name="TextBox 12">
            <a:extLst>
              <a:ext uri="{FF2B5EF4-FFF2-40B4-BE49-F238E27FC236}">
                <a16:creationId xmlns:a16="http://schemas.microsoft.com/office/drawing/2014/main" id="{999EA554-4E3F-4FB2-9CD8-4EF6BA7CCFBB}"/>
              </a:ext>
            </a:extLst>
          </p:cNvPr>
          <p:cNvSpPr txBox="1">
            <a:spLocks noChangeArrowheads="1"/>
          </p:cNvSpPr>
          <p:nvPr/>
        </p:nvSpPr>
        <p:spPr bwMode="auto">
          <a:xfrm>
            <a:off x="3317875" y="3544888"/>
            <a:ext cx="226218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dirty="0" smtClean="0">
                <a:solidFill>
                  <a:schemeClr val="bg1"/>
                </a:solidFill>
                <a:latin typeface="Arial" panose="020B0604020202020204" pitchFamily="34" charset="0"/>
                <a:cs typeface="Arial" panose="020B0604020202020204" pitchFamily="34" charset="0"/>
              </a:rPr>
              <a:t>“</a:t>
            </a:r>
            <a:r>
              <a:rPr lang="sr-Latn-RS" sz="1800" b="1" dirty="0" smtClean="0">
                <a:solidFill>
                  <a:schemeClr val="bg1"/>
                </a:solidFill>
                <a:latin typeface="Arial" panose="020B0604020202020204" pitchFamily="34" charset="0"/>
                <a:cs typeface="Arial" panose="020B0604020202020204" pitchFamily="34" charset="0"/>
              </a:rPr>
              <a:t>Da </a:t>
            </a:r>
            <a:r>
              <a:rPr lang="sr-Latn-RS" sz="1800" b="1" dirty="0" smtClean="0">
                <a:solidFill>
                  <a:schemeClr val="bg1"/>
                </a:solidFill>
                <a:latin typeface="Arial" panose="020B0604020202020204" pitchFamily="34" charset="0"/>
                <a:cs typeface="Arial" panose="020B0604020202020204" pitchFamily="34" charset="0"/>
              </a:rPr>
              <a:t>zaštiti </a:t>
            </a:r>
            <a:r>
              <a:rPr lang="sr-Latn-RS" sz="1800" b="1" dirty="0" smtClean="0">
                <a:solidFill>
                  <a:schemeClr val="bg1"/>
                </a:solidFill>
                <a:latin typeface="Arial" panose="020B0604020202020204" pitchFamily="34" charset="0"/>
                <a:cs typeface="Arial" panose="020B0604020202020204" pitchFamily="34" charset="0"/>
              </a:rPr>
              <a:t>vas i vaša prava u sajber prostoru</a:t>
            </a:r>
            <a:r>
              <a:rPr lang="en-GB" sz="1800" b="1" dirty="0" smtClean="0">
                <a:solidFill>
                  <a:schemeClr val="bg1"/>
                </a:solidFill>
                <a:latin typeface="Arial" panose="020B0604020202020204" pitchFamily="34" charset="0"/>
                <a:cs typeface="Arial" panose="020B0604020202020204" pitchFamily="34" charset="0"/>
              </a:rPr>
              <a:t>”</a:t>
            </a:r>
            <a:endParaRPr lang="en-GB" sz="1800" b="1" dirty="0">
              <a:solidFill>
                <a:schemeClr val="bg1"/>
              </a:solidFill>
              <a:latin typeface="Arial" panose="020B0604020202020204" pitchFamily="34" charset="0"/>
              <a:cs typeface="Arial" panose="020B0604020202020204" pitchFamily="34" charset="0"/>
            </a:endParaRPr>
          </a:p>
        </p:txBody>
      </p:sp>
      <p:sp>
        <p:nvSpPr>
          <p:cNvPr id="20" name="TextBox 13">
            <a:extLst>
              <a:ext uri="{FF2B5EF4-FFF2-40B4-BE49-F238E27FC236}">
                <a16:creationId xmlns:a16="http://schemas.microsoft.com/office/drawing/2014/main" id="{8124BEA4-2864-4287-8544-2561552B6E50}"/>
              </a:ext>
            </a:extLst>
          </p:cNvPr>
          <p:cNvSpPr txBox="1">
            <a:spLocks noChangeArrowheads="1"/>
          </p:cNvSpPr>
          <p:nvPr/>
        </p:nvSpPr>
        <p:spPr bwMode="auto">
          <a:xfrm>
            <a:off x="1547813" y="1144588"/>
            <a:ext cx="58324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en-GB" sz="1800" b="1" dirty="0">
                <a:latin typeface="Arial" panose="020B0604020202020204" pitchFamily="34" charset="0"/>
                <a:cs typeface="Arial" panose="020B0604020202020204" pitchFamily="34" charset="0"/>
              </a:rPr>
              <a:t>1 </a:t>
            </a:r>
            <a:r>
              <a:rPr lang="sr-Latn-RS" sz="1800" b="1" dirty="0" smtClean="0">
                <a:latin typeface="Arial" panose="020B0604020202020204" pitchFamily="34" charset="0"/>
                <a:cs typeface="Arial" panose="020B0604020202020204" pitchFamily="34" charset="0"/>
              </a:rPr>
              <a:t>Zajednički standardi</a:t>
            </a:r>
            <a:r>
              <a:rPr lang="en-GB" sz="1800" b="1" dirty="0" smtClean="0">
                <a:latin typeface="Arial" panose="020B0604020202020204" pitchFamily="34" charset="0"/>
                <a:cs typeface="Arial" panose="020B0604020202020204" pitchFamily="34" charset="0"/>
              </a:rPr>
              <a:t>: </a:t>
            </a:r>
            <a:r>
              <a:rPr lang="sr-Latn-RS" sz="1800" b="1" dirty="0" smtClean="0">
                <a:latin typeface="Arial" panose="020B0604020202020204" pitchFamily="34" charset="0"/>
                <a:cs typeface="Arial" panose="020B0604020202020204" pitchFamily="34" charset="0"/>
              </a:rPr>
              <a:t>Budimpeštanska konvencija i srodni standardi</a:t>
            </a:r>
            <a:endParaRPr lang="en-GB" sz="1800" b="1" dirty="0">
              <a:latin typeface="Arial" panose="020B0604020202020204" pitchFamily="34" charset="0"/>
              <a:cs typeface="Arial" panose="020B0604020202020204" pitchFamily="34" charset="0"/>
            </a:endParaRPr>
          </a:p>
        </p:txBody>
      </p:sp>
      <p:sp>
        <p:nvSpPr>
          <p:cNvPr id="21" name="TextBox 15">
            <a:extLst>
              <a:ext uri="{FF2B5EF4-FFF2-40B4-BE49-F238E27FC236}">
                <a16:creationId xmlns:a16="http://schemas.microsoft.com/office/drawing/2014/main" id="{A9A5CF14-C84B-4A45-85E4-9E25158628D5}"/>
              </a:ext>
            </a:extLst>
          </p:cNvPr>
          <p:cNvSpPr txBox="1">
            <a:spLocks noChangeArrowheads="1"/>
          </p:cNvSpPr>
          <p:nvPr/>
        </p:nvSpPr>
        <p:spPr bwMode="auto">
          <a:xfrm>
            <a:off x="107950" y="4184873"/>
            <a:ext cx="29908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2 </a:t>
            </a:r>
            <a:r>
              <a:rPr lang="sr-Latn-RS" sz="1800" b="1" dirty="0" smtClean="0">
                <a:latin typeface="Arial" panose="020B0604020202020204" pitchFamily="34" charset="0"/>
                <a:cs typeface="Arial" panose="020B0604020202020204" pitchFamily="34" charset="0"/>
              </a:rPr>
              <a:t>Praćenje i procene</a:t>
            </a:r>
            <a:r>
              <a:rPr lang="en-GB" sz="1800" b="1" dirty="0" smtClean="0">
                <a:latin typeface="Arial" panose="020B0604020202020204" pitchFamily="34" charset="0"/>
                <a:cs typeface="Arial" panose="020B0604020202020204" pitchFamily="34" charset="0"/>
              </a:rPr>
              <a:t>:</a:t>
            </a:r>
            <a:endParaRPr lang="en-GB" sz="1800" b="1" dirty="0">
              <a:latin typeface="Arial" panose="020B0604020202020204" pitchFamily="34" charset="0"/>
              <a:cs typeface="Arial" panose="020B0604020202020204" pitchFamily="34" charset="0"/>
            </a:endParaRPr>
          </a:p>
          <a:p>
            <a:r>
              <a:rPr lang="sr-Latn-RS" sz="1800" b="1" dirty="0" smtClean="0">
                <a:latin typeface="Arial" panose="020B0604020202020204" pitchFamily="34" charset="0"/>
                <a:cs typeface="Arial" panose="020B0604020202020204" pitchFamily="34" charset="0"/>
              </a:rPr>
              <a:t>Komitet za Konvenciju o visokotehnološkom kriminalu </a:t>
            </a:r>
            <a:r>
              <a:rPr lang="en-GB" sz="1800" b="1" dirty="0" smtClean="0">
                <a:latin typeface="Arial" panose="020B0604020202020204" pitchFamily="34" charset="0"/>
                <a:cs typeface="Arial" panose="020B0604020202020204" pitchFamily="34" charset="0"/>
              </a:rPr>
              <a:t>(</a:t>
            </a:r>
            <a:r>
              <a:rPr lang="en-GB" sz="1800" b="1" dirty="0">
                <a:latin typeface="Arial" panose="020B0604020202020204" pitchFamily="34" charset="0"/>
                <a:cs typeface="Arial" panose="020B0604020202020204" pitchFamily="34" charset="0"/>
              </a:rPr>
              <a:t>T-CY)</a:t>
            </a:r>
          </a:p>
        </p:txBody>
      </p:sp>
      <p:cxnSp>
        <p:nvCxnSpPr>
          <p:cNvPr id="22" name="Straight Arrow Connector 21">
            <a:extLst>
              <a:ext uri="{FF2B5EF4-FFF2-40B4-BE49-F238E27FC236}">
                <a16:creationId xmlns:a16="http://schemas.microsoft.com/office/drawing/2014/main" id="{A0AB8322-D4CC-44DB-8C9D-8D94DF7FC787}"/>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B255B26-CDAC-4A5C-9C1B-406506019FCD}"/>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57D7F9B-0DC1-4EAB-889B-224945161722}"/>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19">
            <a:extLst>
              <a:ext uri="{FF2B5EF4-FFF2-40B4-BE49-F238E27FC236}">
                <a16:creationId xmlns:a16="http://schemas.microsoft.com/office/drawing/2014/main" id="{97D3F667-6A24-4DB2-9BDC-B6DAB12B94D4}"/>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800" b="1" dirty="0">
                <a:latin typeface="Arial" panose="020B0604020202020204" pitchFamily="34" charset="0"/>
                <a:cs typeface="Arial" panose="020B0604020202020204" pitchFamily="34" charset="0"/>
              </a:rPr>
              <a:t>3 </a:t>
            </a:r>
            <a:r>
              <a:rPr lang="sr-Latn-RS" sz="1800" b="1" dirty="0" smtClean="0">
                <a:latin typeface="Arial" panose="020B0604020202020204" pitchFamily="34" charset="0"/>
                <a:cs typeface="Arial" panose="020B0604020202020204" pitchFamily="34" charset="0"/>
              </a:rPr>
              <a:t>Izgradnja kapaciteta</a:t>
            </a:r>
            <a:r>
              <a:rPr lang="en-GB" sz="1800" b="1" dirty="0" smtClean="0">
                <a:latin typeface="Arial" panose="020B0604020202020204" pitchFamily="34" charset="0"/>
                <a:cs typeface="Arial" panose="020B0604020202020204" pitchFamily="34" charset="0"/>
              </a:rPr>
              <a:t>:</a:t>
            </a:r>
            <a:endParaRPr lang="en-GB" sz="1800" b="1" dirty="0">
              <a:latin typeface="Arial" panose="020B0604020202020204" pitchFamily="34" charset="0"/>
              <a:cs typeface="Arial" panose="020B0604020202020204" pitchFamily="34" charset="0"/>
            </a:endParaRPr>
          </a:p>
          <a:p>
            <a:r>
              <a:rPr lang="en-GB" sz="1800" b="1" dirty="0">
                <a:latin typeface="Arial" panose="020B0604020202020204" pitchFamily="34" charset="0"/>
                <a:cs typeface="Arial" panose="020B0604020202020204" pitchFamily="34" charset="0"/>
              </a:rPr>
              <a:t>C-PROC </a:t>
            </a:r>
            <a:r>
              <a:rPr lang="en-GB" sz="1800" b="1" dirty="0">
                <a:latin typeface="Arial" panose="020B0604020202020204" pitchFamily="34" charset="0"/>
                <a:cs typeface="Arial" panose="020B0604020202020204" pitchFamily="34" charset="0"/>
                <a:sym typeface="Wingdings 3" charset="0"/>
              </a:rPr>
              <a:t></a:t>
            </a:r>
            <a:endParaRPr lang="en-GB" sz="1800" b="1" dirty="0">
              <a:latin typeface="Arial" panose="020B0604020202020204" pitchFamily="34" charset="0"/>
              <a:cs typeface="Arial" panose="020B0604020202020204" pitchFamily="34" charset="0"/>
            </a:endParaRPr>
          </a:p>
          <a:p>
            <a:r>
              <a:rPr lang="sr-Latn-RS" sz="1800" b="1" dirty="0" smtClean="0">
                <a:latin typeface="Arial" panose="020B0604020202020204" pitchFamily="34" charset="0"/>
                <a:cs typeface="Arial" panose="020B0604020202020204" pitchFamily="34" charset="0"/>
              </a:rPr>
              <a:t>Programi tehničke saradnje</a:t>
            </a:r>
            <a:endParaRPr lang="en-GB" sz="180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040B7A39-FD1B-4FD1-BABE-A14A095A848C}"/>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31390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TextBox 13"/>
          <p:cNvSpPr txBox="1">
            <a:spLocks noChangeArrowheads="1"/>
          </p:cNvSpPr>
          <p:nvPr/>
        </p:nvSpPr>
        <p:spPr bwMode="auto">
          <a:xfrm>
            <a:off x="250825" y="1874812"/>
            <a:ext cx="8720138" cy="2862322"/>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sr-Latn-RS" sz="2000" b="1" dirty="0" smtClean="0">
                <a:latin typeface="Arial" panose="020B0604020202020204" pitchFamily="34" charset="0"/>
                <a:cs typeface="Arial" panose="020B0604020202020204" pitchFamily="34" charset="0"/>
              </a:rPr>
              <a:t>Odluka Komiteta ministara iz oktobra 2013. godine</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sr-Latn-RS" sz="2000" b="1" dirty="0" smtClean="0">
                <a:latin typeface="Arial" panose="020B0604020202020204" pitchFamily="34" charset="0"/>
                <a:cs typeface="Arial" panose="020B0604020202020204" pitchFamily="34" charset="0"/>
              </a:rPr>
              <a:t>Funkcionalna od aprila </a:t>
            </a:r>
            <a:r>
              <a:rPr lang="en-US" sz="2000" b="1" dirty="0" smtClean="0">
                <a:latin typeface="Arial" panose="020B0604020202020204" pitchFamily="34" charset="0"/>
                <a:cs typeface="Arial" panose="020B0604020202020204" pitchFamily="34" charset="0"/>
              </a:rPr>
              <a:t>2014</a:t>
            </a:r>
            <a:r>
              <a:rPr lang="sr-Latn-RS" sz="2000" b="1" dirty="0" smtClean="0">
                <a:latin typeface="Arial" panose="020B0604020202020204" pitchFamily="34" charset="0"/>
                <a:cs typeface="Arial" panose="020B0604020202020204" pitchFamily="34" charset="0"/>
              </a:rPr>
              <a:t>. godine</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sr-Latn-RS" sz="2000" b="1" dirty="0" smtClean="0">
                <a:latin typeface="Arial" panose="020B0604020202020204" pitchFamily="34" charset="0"/>
                <a:cs typeface="Arial" panose="020B0604020202020204" pitchFamily="34" charset="0"/>
              </a:rPr>
              <a:t>Šest (</a:t>
            </a:r>
            <a:r>
              <a:rPr lang="en-US" sz="2000" b="1" dirty="0" smtClean="0">
                <a:latin typeface="Arial" panose="020B0604020202020204" pitchFamily="34" charset="0"/>
                <a:cs typeface="Arial" panose="020B0604020202020204" pitchFamily="34" charset="0"/>
              </a:rPr>
              <a:t>6</a:t>
            </a:r>
            <a:r>
              <a:rPr lang="sr-Latn-RS" sz="2000" b="1" dirty="0" smtClean="0">
                <a:latin typeface="Arial" panose="020B0604020202020204" pitchFamily="34" charset="0"/>
                <a:cs typeface="Arial" panose="020B0604020202020204" pitchFamily="34" charset="0"/>
              </a:rPr>
              <a:t>) tekućih projekata</a:t>
            </a: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endParaRPr lang="en-US" sz="2000" b="1" dirty="0">
              <a:latin typeface="Arial" panose="020B0604020202020204" pitchFamily="34" charset="0"/>
              <a:cs typeface="Arial" panose="020B0604020202020204" pitchFamily="34" charset="0"/>
            </a:endParaRPr>
          </a:p>
          <a:p>
            <a:pPr algn="just">
              <a:spcAft>
                <a:spcPts val="1200"/>
              </a:spcAft>
              <a:buFont typeface="Wingdings" charset="0"/>
              <a:buChar char="§"/>
            </a:pPr>
            <a:r>
              <a:rPr lang="sr-Latn-RS" sz="2000" b="1" dirty="0" smtClean="0">
                <a:latin typeface="Arial" panose="020B0604020202020204" pitchFamily="34" charset="0"/>
                <a:cs typeface="Arial" panose="020B0604020202020204" pitchFamily="34" charset="0"/>
              </a:rPr>
              <a:t>Zadatak</a:t>
            </a:r>
            <a:r>
              <a:rPr lang="en-US" sz="2000" b="1" dirty="0" smtClean="0">
                <a:latin typeface="Arial" panose="020B0604020202020204" pitchFamily="34" charset="0"/>
                <a:cs typeface="Arial" panose="020B0604020202020204" pitchFamily="34" charset="0"/>
              </a:rPr>
              <a:t>: </a:t>
            </a:r>
            <a:r>
              <a:rPr lang="sr-Latn-RS" sz="2000" b="1" dirty="0" smtClean="0">
                <a:latin typeface="Arial" panose="020B0604020202020204" pitchFamily="34" charset="0"/>
                <a:cs typeface="Arial" panose="020B0604020202020204" pitchFamily="34" charset="0"/>
              </a:rPr>
              <a:t>Podrška državama širom sveta u jačanju krivičnopravnih kapaciteta u pogledu visokotehnološkog kriminala i dokaza u elektronskom obliku</a:t>
            </a:r>
            <a:endParaRPr lang="en-US" sz="2000" b="1" dirty="0">
              <a:latin typeface="Arial" panose="020B0604020202020204" pitchFamily="34" charset="0"/>
              <a:cs typeface="Arial" panose="020B0604020202020204" pitchFamily="34" charset="0"/>
            </a:endParaRPr>
          </a:p>
        </p:txBody>
      </p:sp>
      <p:sp>
        <p:nvSpPr>
          <p:cNvPr id="9" name="Slide Number Placeholder 1">
            <a:extLst>
              <a:ext uri="{FF2B5EF4-FFF2-40B4-BE49-F238E27FC236}">
                <a16:creationId xmlns:a16="http://schemas.microsoft.com/office/drawing/2014/main" id="{59A8AF8E-6E9E-4FF2-B413-54E502C7D6A9}"/>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n-GB"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AB98A80D-570E-454C-BB19-0353CAE37496}"/>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2" name="Slide Number Placeholder 4">
            <a:extLst>
              <a:ext uri="{FF2B5EF4-FFF2-40B4-BE49-F238E27FC236}">
                <a16:creationId xmlns:a16="http://schemas.microsoft.com/office/drawing/2014/main" id="{43C142B2-7307-49DB-A37A-6489B79D65B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60007D24-972D-4ABA-AB9C-323F33A0426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a:extLst>
              <a:ext uri="{FF2B5EF4-FFF2-40B4-BE49-F238E27FC236}">
                <a16:creationId xmlns:a16="http://schemas.microsoft.com/office/drawing/2014/main" id="{F6E4E475-B2E3-4777-8E46-2874C09A644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a:extLst>
              <a:ext uri="{FF2B5EF4-FFF2-40B4-BE49-F238E27FC236}">
                <a16:creationId xmlns:a16="http://schemas.microsoft.com/office/drawing/2014/main" id="{41F11137-4F91-4AF2-9B75-9FD73CED5F54}"/>
              </a:ext>
            </a:extLst>
          </p:cNvPr>
          <p:cNvSpPr/>
          <p:nvPr/>
        </p:nvSpPr>
        <p:spPr>
          <a:xfrm>
            <a:off x="0" y="-27384"/>
            <a:ext cx="9144000" cy="119265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400" b="1" dirty="0" smtClean="0">
                <a:solidFill>
                  <a:schemeClr val="bg1"/>
                </a:solidFill>
                <a:latin typeface="Arial" panose="020B0604020202020204" pitchFamily="34" charset="0"/>
                <a:cs typeface="Arial" panose="020B0604020202020204" pitchFamily="34" charset="0"/>
              </a:rPr>
              <a:t>Programska kancelarija Saveta Evrope za </a:t>
            </a:r>
          </a:p>
          <a:p>
            <a:pPr algn="r"/>
            <a:r>
              <a:rPr lang="sr-Latn-RS" sz="2400" b="1" dirty="0" smtClean="0">
                <a:solidFill>
                  <a:schemeClr val="bg1"/>
                </a:solidFill>
                <a:latin typeface="Arial" panose="020B0604020202020204" pitchFamily="34" charset="0"/>
                <a:cs typeface="Arial" panose="020B0604020202020204" pitchFamily="34" charset="0"/>
              </a:rPr>
              <a:t>visokotehnološki kriminal </a:t>
            </a:r>
            <a:r>
              <a:rPr lang="en-GB" sz="2400" b="1" dirty="0" smtClean="0">
                <a:solidFill>
                  <a:schemeClr val="bg1"/>
                </a:solidFill>
                <a:latin typeface="Arial" panose="020B0604020202020204" pitchFamily="34" charset="0"/>
                <a:cs typeface="Arial" panose="020B0604020202020204" pitchFamily="34" charset="0"/>
              </a:rPr>
              <a:t>(</a:t>
            </a:r>
            <a:r>
              <a:rPr lang="en-GB" sz="2400" b="1" dirty="0">
                <a:solidFill>
                  <a:schemeClr val="bg1"/>
                </a:solidFill>
                <a:latin typeface="Arial" panose="020B0604020202020204" pitchFamily="34" charset="0"/>
                <a:cs typeface="Arial" panose="020B0604020202020204" pitchFamily="34" charset="0"/>
              </a:rPr>
              <a:t>C-PROC</a:t>
            </a:r>
            <a:r>
              <a:rPr lang="en-GB" sz="2400" b="1" dirty="0" smtClean="0">
                <a:solidFill>
                  <a:schemeClr val="bg1"/>
                </a:solidFill>
                <a:latin typeface="Arial" panose="020B0604020202020204" pitchFamily="34" charset="0"/>
                <a:cs typeface="Arial" panose="020B0604020202020204" pitchFamily="34" charset="0"/>
              </a:rPr>
              <a:t>)</a:t>
            </a:r>
            <a:r>
              <a:rPr lang="sr-Latn-RS" sz="2400" b="1" dirty="0" smtClean="0">
                <a:solidFill>
                  <a:schemeClr val="bg1"/>
                </a:solidFill>
                <a:latin typeface="Arial" panose="020B0604020202020204" pitchFamily="34" charset="0"/>
                <a:cs typeface="Arial" panose="020B0604020202020204" pitchFamily="34" charset="0"/>
              </a:rPr>
              <a:t>,</a:t>
            </a:r>
          </a:p>
          <a:p>
            <a:pPr algn="r"/>
            <a:r>
              <a:rPr lang="sr-Latn-RS" sz="2400" b="1" dirty="0" smtClean="0">
                <a:solidFill>
                  <a:schemeClr val="bg1"/>
                </a:solidFill>
                <a:latin typeface="Arial" panose="020B0604020202020204" pitchFamily="34" charset="0"/>
                <a:cs typeface="Arial" panose="020B0604020202020204" pitchFamily="34" charset="0"/>
              </a:rPr>
              <a:t>Bukurešt</a:t>
            </a:r>
            <a:endParaRPr lang="en-GB" sz="2400" b="1" dirty="0">
              <a:solidFill>
                <a:schemeClr val="bg1"/>
              </a:solidFill>
              <a:latin typeface="Arial" panose="020B0604020202020204" pitchFamily="34" charset="0"/>
              <a:cs typeface="Arial" panose="020B0604020202020204" pitchFamily="34" charset="0"/>
            </a:endParaRPr>
          </a:p>
        </p:txBody>
      </p:sp>
      <p:pic>
        <p:nvPicPr>
          <p:cNvPr id="16" name="Picture 4">
            <a:extLst>
              <a:ext uri="{FF2B5EF4-FFF2-40B4-BE49-F238E27FC236}">
                <a16:creationId xmlns:a16="http://schemas.microsoft.com/office/drawing/2014/main" id="{A7E41809-D68A-453E-9F98-0131A819E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01" y="-27384"/>
            <a:ext cx="971386" cy="1192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a:extLst>
              <a:ext uri="{FF2B5EF4-FFF2-40B4-BE49-F238E27FC236}">
                <a16:creationId xmlns:a16="http://schemas.microsoft.com/office/drawing/2014/main" id="{D9E94DDF-2A25-49D6-830C-09E0DB8DD2C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4425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2" name="Picture 1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360096" y="5059454"/>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55304" name="TextBox 14"/>
          <p:cNvSpPr txBox="1">
            <a:spLocks noChangeArrowheads="1"/>
          </p:cNvSpPr>
          <p:nvPr/>
        </p:nvSpPr>
        <p:spPr bwMode="auto">
          <a:xfrm>
            <a:off x="303212" y="3002312"/>
            <a:ext cx="7874000"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GLACY+ </a:t>
            </a:r>
            <a:r>
              <a:rPr lang="sr-Latn-RS" sz="1400" dirty="0" smtClean="0">
                <a:latin typeface="Arial" panose="020B0604020202020204" pitchFamily="34" charset="0"/>
                <a:cs typeface="Arial" panose="020B0604020202020204" pitchFamily="34" charset="0"/>
              </a:rPr>
              <a:t>Zajednički </a:t>
            </a:r>
            <a:r>
              <a:rPr lang="sr-Latn-RS" sz="1400" dirty="0">
                <a:latin typeface="Arial" panose="020B0604020202020204" pitchFamily="34" charset="0"/>
                <a:cs typeface="Arial" panose="020B0604020202020204" pitchFamily="34" charset="0"/>
              </a:rPr>
              <a:t>projekat EU</a:t>
            </a:r>
            <a:r>
              <a:rPr lang="en-GB" sz="1400" dirty="0">
                <a:latin typeface="Arial" panose="020B0604020202020204" pitchFamily="34" charset="0"/>
                <a:cs typeface="Arial" panose="020B0604020202020204" pitchFamily="34" charset="0"/>
              </a:rPr>
              <a:t>/</a:t>
            </a:r>
            <a:r>
              <a:rPr lang="sr-Latn-RS" sz="1400" dirty="0">
                <a:latin typeface="Arial" panose="020B0604020202020204" pitchFamily="34" charset="0"/>
                <a:cs typeface="Arial" panose="020B0604020202020204" pitchFamily="34" charset="0"/>
              </a:rPr>
              <a:t>SE za </a:t>
            </a:r>
            <a:r>
              <a:rPr lang="sr-Latn-RS" sz="1400" dirty="0" smtClean="0">
                <a:latin typeface="Arial" panose="020B0604020202020204" pitchFamily="34" charset="0"/>
                <a:cs typeface="Arial" panose="020B0604020202020204" pitchFamily="34" charset="0"/>
              </a:rPr>
              <a:t>globalnu akciju protiv visokotehnološkog kriminala</a:t>
            </a:r>
            <a:endParaRPr lang="en-GB" sz="1400" dirty="0">
              <a:latin typeface="Arial" panose="020B0604020202020204" pitchFamily="34" charset="0"/>
              <a:cs typeface="Arial" panose="020B0604020202020204" pitchFamily="34" charset="0"/>
            </a:endParaRPr>
          </a:p>
        </p:txBody>
      </p:sp>
      <p:sp>
        <p:nvSpPr>
          <p:cNvPr id="55305" name="TextBox 15"/>
          <p:cNvSpPr txBox="1">
            <a:spLocks noChangeArrowheads="1"/>
          </p:cNvSpPr>
          <p:nvPr/>
        </p:nvSpPr>
        <p:spPr bwMode="auto">
          <a:xfrm>
            <a:off x="323850" y="2425643"/>
            <a:ext cx="778986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r-Latn-RS" dirty="0" smtClean="0">
                <a:latin typeface="Arial" panose="020B0604020202020204" pitchFamily="34" charset="0"/>
                <a:cs typeface="Arial" panose="020B0604020202020204" pitchFamily="34" charset="0"/>
              </a:rPr>
              <a:t>CyberEast </a:t>
            </a:r>
            <a:r>
              <a:rPr lang="sr-Latn-RS" sz="1400" dirty="0" smtClean="0">
                <a:latin typeface="Arial" panose="020B0604020202020204" pitchFamily="34" charset="0"/>
                <a:cs typeface="Arial" panose="020B0604020202020204" pitchFamily="34" charset="0"/>
              </a:rPr>
              <a:t>Istočno partnerstvo Evropske unije (EU) i Saveta Evrope (SE)</a:t>
            </a:r>
            <a:r>
              <a:rPr lang="en-GB" sz="1400"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p:txBody>
      </p:sp>
      <p:sp>
        <p:nvSpPr>
          <p:cNvPr id="55307" name="TextBox 17"/>
          <p:cNvSpPr txBox="1">
            <a:spLocks noChangeArrowheads="1"/>
          </p:cNvSpPr>
          <p:nvPr/>
        </p:nvSpPr>
        <p:spPr bwMode="auto">
          <a:xfrm>
            <a:off x="323850" y="3558555"/>
            <a:ext cx="848201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en-GB" dirty="0">
                <a:latin typeface="Arial" panose="020B0604020202020204" pitchFamily="34" charset="0"/>
                <a:cs typeface="Arial" panose="020B0604020202020204" pitchFamily="34" charset="0"/>
              </a:rPr>
              <a:t>iPROCEEDS-2 </a:t>
            </a:r>
            <a:r>
              <a:rPr lang="sr-Latn-RS" sz="1400" dirty="0" smtClean="0">
                <a:latin typeface="Arial" panose="020B0604020202020204" pitchFamily="34" charset="0"/>
                <a:cs typeface="Arial" panose="020B0604020202020204" pitchFamily="34" charset="0"/>
              </a:rPr>
              <a:t>Projekat </a:t>
            </a:r>
            <a:r>
              <a:rPr lang="sr-Latn-RS" sz="1400" dirty="0">
                <a:latin typeface="Arial" panose="020B0604020202020204" pitchFamily="34" charset="0"/>
                <a:cs typeface="Arial" panose="020B0604020202020204" pitchFamily="34" charset="0"/>
              </a:rPr>
              <a:t>EU</a:t>
            </a:r>
            <a:r>
              <a:rPr lang="en-GB" sz="1400" dirty="0">
                <a:latin typeface="Arial" panose="020B0604020202020204" pitchFamily="34" charset="0"/>
                <a:cs typeface="Arial" panose="020B0604020202020204" pitchFamily="34" charset="0"/>
              </a:rPr>
              <a:t>/</a:t>
            </a:r>
            <a:r>
              <a:rPr lang="sr-Latn-RS" sz="1400" dirty="0">
                <a:latin typeface="Arial" panose="020B0604020202020204" pitchFamily="34" charset="0"/>
                <a:cs typeface="Arial" panose="020B0604020202020204" pitchFamily="34" charset="0"/>
              </a:rPr>
              <a:t>SE </a:t>
            </a:r>
            <a:r>
              <a:rPr lang="sr-Latn-RS" sz="1400" dirty="0" smtClean="0">
                <a:latin typeface="Arial" panose="020B0604020202020204" pitchFamily="34" charset="0"/>
                <a:cs typeface="Arial" panose="020B0604020202020204" pitchFamily="34" charset="0"/>
              </a:rPr>
              <a:t>usmeren na otkrivanje prihoda od kriminala na internetu</a:t>
            </a:r>
            <a:r>
              <a:rPr lang="en-GB" sz="1400"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p:txBody>
      </p:sp>
      <p:sp>
        <p:nvSpPr>
          <p:cNvPr id="55308" name="TextBox 18"/>
          <p:cNvSpPr txBox="1">
            <a:spLocks noChangeArrowheads="1"/>
          </p:cNvSpPr>
          <p:nvPr/>
        </p:nvSpPr>
        <p:spPr bwMode="auto">
          <a:xfrm>
            <a:off x="323850" y="5501904"/>
            <a:ext cx="7762875" cy="628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sr-Latn-RS" dirty="0" smtClean="0">
                <a:latin typeface="Arial" panose="020B0604020202020204" pitchFamily="34" charset="0"/>
                <a:cs typeface="Arial" panose="020B0604020202020204" pitchFamily="34" charset="0"/>
              </a:rPr>
              <a:t>CyberCrime@Octopus</a:t>
            </a:r>
            <a:r>
              <a:rPr lang="en-GB" sz="1800" dirty="0" smtClean="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rPr>
              <a:t>(</a:t>
            </a:r>
            <a:r>
              <a:rPr lang="sr-Latn-RS" sz="1400" dirty="0" smtClean="0">
                <a:latin typeface="Arial" panose="020B0604020202020204" pitchFamily="34" charset="0"/>
                <a:cs typeface="Arial" panose="020B0604020202020204" pitchFamily="34" charset="0"/>
              </a:rPr>
              <a:t>finansira se dobrovoljnim prilozima</a:t>
            </a:r>
            <a:r>
              <a:rPr lang="en-GB" sz="1400"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p:txBody>
      </p:sp>
      <p:pic>
        <p:nvPicPr>
          <p:cNvPr id="55309" name="Picture 19"/>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7"/>
          <p:cNvSpPr txBox="1">
            <a:spLocks noChangeArrowheads="1"/>
          </p:cNvSpPr>
          <p:nvPr/>
        </p:nvSpPr>
        <p:spPr bwMode="auto">
          <a:xfrm>
            <a:off x="323528" y="4077181"/>
            <a:ext cx="8482013" cy="60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r-Latn-RS" dirty="0" smtClean="0">
                <a:latin typeface="Arial" panose="020B0604020202020204" pitchFamily="34" charset="0"/>
                <a:cs typeface="Arial" panose="020B0604020202020204" pitchFamily="34" charset="0"/>
              </a:rPr>
              <a:t>CyberSouth</a:t>
            </a:r>
            <a:r>
              <a:rPr lang="en-GB" dirty="0" smtClean="0">
                <a:latin typeface="Arial" panose="020B0604020202020204" pitchFamily="34" charset="0"/>
                <a:cs typeface="Arial" panose="020B0604020202020204" pitchFamily="34" charset="0"/>
              </a:rPr>
              <a:t> </a:t>
            </a:r>
            <a:r>
              <a:rPr lang="sr-Latn-RS" sz="1400" dirty="0">
                <a:latin typeface="Arial" panose="020B0604020202020204" pitchFamily="34" charset="0"/>
                <a:cs typeface="Arial" panose="020B0604020202020204" pitchFamily="34" charset="0"/>
              </a:rPr>
              <a:t>P</a:t>
            </a:r>
            <a:r>
              <a:rPr lang="sr-Latn-RS" sz="1400" dirty="0" smtClean="0">
                <a:latin typeface="Arial" panose="020B0604020202020204" pitchFamily="34" charset="0"/>
                <a:cs typeface="Arial" panose="020B0604020202020204" pitchFamily="34" charset="0"/>
              </a:rPr>
              <a:t>rojekat </a:t>
            </a:r>
            <a:r>
              <a:rPr lang="sr-Latn-RS" sz="1400" dirty="0">
                <a:latin typeface="Arial" panose="020B0604020202020204" pitchFamily="34" charset="0"/>
                <a:cs typeface="Arial" panose="020B0604020202020204" pitchFamily="34" charset="0"/>
              </a:rPr>
              <a:t>EU</a:t>
            </a:r>
            <a:r>
              <a:rPr lang="en-GB" sz="1400" dirty="0">
                <a:latin typeface="Arial" panose="020B0604020202020204" pitchFamily="34" charset="0"/>
                <a:cs typeface="Arial" panose="020B0604020202020204" pitchFamily="34" charset="0"/>
              </a:rPr>
              <a:t>/</a:t>
            </a:r>
            <a:r>
              <a:rPr lang="sr-Latn-RS" sz="1400" dirty="0">
                <a:latin typeface="Arial" panose="020B0604020202020204" pitchFamily="34" charset="0"/>
                <a:cs typeface="Arial" panose="020B0604020202020204" pitchFamily="34" charset="0"/>
              </a:rPr>
              <a:t>SE </a:t>
            </a:r>
            <a:r>
              <a:rPr lang="sr-Latn-RS" sz="1400" dirty="0" smtClean="0">
                <a:latin typeface="Arial" panose="020B0604020202020204" pitchFamily="34" charset="0"/>
                <a:cs typeface="Arial" panose="020B0604020202020204" pitchFamily="34" charset="0"/>
              </a:rPr>
              <a:t>koji se bavi visokotehnološkim kriminalom i el. dokazima</a:t>
            </a:r>
            <a:endParaRPr lang="en-GB" sz="1400" dirty="0">
              <a:latin typeface="Arial" panose="020B0604020202020204" pitchFamily="34" charset="0"/>
              <a:cs typeface="Arial" panose="020B0604020202020204" pitchFamily="34" charset="0"/>
            </a:endParaRPr>
          </a:p>
        </p:txBody>
      </p:sp>
      <p:sp>
        <p:nvSpPr>
          <p:cNvPr id="16" name="Slide Number Placeholder 1">
            <a:extLst>
              <a:ext uri="{FF2B5EF4-FFF2-40B4-BE49-F238E27FC236}">
                <a16:creationId xmlns:a16="http://schemas.microsoft.com/office/drawing/2014/main" id="{7F10AA3D-7A56-4B1F-BA80-631032029E7A}"/>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12</a:t>
            </a:fld>
            <a:endParaRPr lang="en-GB"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9B32B1DA-3931-4280-B0F7-64DEDC27227D}"/>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19" name="Slide Number Placeholder 4">
            <a:extLst>
              <a:ext uri="{FF2B5EF4-FFF2-40B4-BE49-F238E27FC236}">
                <a16:creationId xmlns:a16="http://schemas.microsoft.com/office/drawing/2014/main" id="{BDF7F0E1-5449-47A4-9380-FBCCF178EC22}"/>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12</a:t>
            </a:fld>
            <a:endParaRPr lang="en-GB" dirty="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C2BE4651-A8FB-44A2-A4FC-1C4C099C135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ectangle 4">
            <a:extLst>
              <a:ext uri="{FF2B5EF4-FFF2-40B4-BE49-F238E27FC236}">
                <a16:creationId xmlns:a16="http://schemas.microsoft.com/office/drawing/2014/main" id="{182FB8F0-18B7-4E07-A897-D820D65F380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23" name="Rectangle 22">
            <a:extLst>
              <a:ext uri="{FF2B5EF4-FFF2-40B4-BE49-F238E27FC236}">
                <a16:creationId xmlns:a16="http://schemas.microsoft.com/office/drawing/2014/main" id="{9669AB9D-540C-4FA4-B301-7F61956A80F0}"/>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latin typeface="Arial" panose="020B0604020202020204" pitchFamily="34" charset="0"/>
                <a:cs typeface="Arial" panose="020B0604020202020204" pitchFamily="34" charset="0"/>
              </a:rPr>
              <a:t>Tekući programi za jačanje kapaciteta</a:t>
            </a:r>
            <a:endParaRPr lang="en-GB" sz="3200" b="1" dirty="0">
              <a:solidFill>
                <a:schemeClr val="bg1"/>
              </a:solidFill>
              <a:latin typeface="Arial" panose="020B0604020202020204" pitchFamily="34" charset="0"/>
              <a:cs typeface="Arial" panose="020B0604020202020204" pitchFamily="34" charset="0"/>
            </a:endParaRPr>
          </a:p>
        </p:txBody>
      </p:sp>
      <p:pic>
        <p:nvPicPr>
          <p:cNvPr id="24" name="Picture 4">
            <a:extLst>
              <a:ext uri="{FF2B5EF4-FFF2-40B4-BE49-F238E27FC236}">
                <a16:creationId xmlns:a16="http://schemas.microsoft.com/office/drawing/2014/main" id="{80D0A419-A036-4F76-BAEC-DB3BBC27BA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a:extLst>
              <a:ext uri="{FF2B5EF4-FFF2-40B4-BE49-F238E27FC236}">
                <a16:creationId xmlns:a16="http://schemas.microsoft.com/office/drawing/2014/main" id="{2EB3FB8C-8BFC-44EF-9AE3-92FB7E34C867}"/>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2" name="TextBox 18">
            <a:extLst>
              <a:ext uri="{FF2B5EF4-FFF2-40B4-BE49-F238E27FC236}">
                <a16:creationId xmlns:a16="http://schemas.microsoft.com/office/drawing/2014/main" id="{CB4EFE07-E816-4514-A17F-CCDE597BBFBF}"/>
              </a:ext>
            </a:extLst>
          </p:cNvPr>
          <p:cNvSpPr txBox="1">
            <a:spLocks noChangeArrowheads="1"/>
          </p:cNvSpPr>
          <p:nvPr/>
        </p:nvSpPr>
        <p:spPr bwMode="auto">
          <a:xfrm>
            <a:off x="323528" y="4594191"/>
            <a:ext cx="8057048" cy="103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en-US" dirty="0">
                <a:latin typeface="Arial" panose="020B0604020202020204" pitchFamily="34" charset="0"/>
                <a:cs typeface="Arial" panose="020B0604020202020204" pitchFamily="34" charset="0"/>
              </a:rPr>
              <a:t>End Online Child Sexual Exploitation and </a:t>
            </a:r>
            <a:r>
              <a:rPr lang="sr-Latn-RS" dirty="0" smtClean="0">
                <a:latin typeface="Arial" panose="020B0604020202020204" pitchFamily="34" charset="0"/>
                <a:cs typeface="Arial" panose="020B0604020202020204" pitchFamily="34" charset="0"/>
              </a:rPr>
              <a:t>Abuse@Europe </a:t>
            </a:r>
            <a:r>
              <a:rPr lang="en-US" dirty="0" smtClean="0">
                <a:latin typeface="Arial" panose="020B0604020202020204" pitchFamily="34" charset="0"/>
                <a:cs typeface="Arial" panose="020B0604020202020204" pitchFamily="34" charset="0"/>
              </a:rPr>
              <a:t>(</a:t>
            </a:r>
            <a:r>
              <a:rPr lang="sr-Latn-RS" dirty="0" smtClean="0">
                <a:latin typeface="Arial" panose="020B0604020202020204" pitchFamily="34" charset="0"/>
                <a:cs typeface="Arial" panose="020B0604020202020204" pitchFamily="34" charset="0"/>
              </a:rPr>
              <a:t>EndOCSEA@Europe)</a:t>
            </a:r>
            <a:r>
              <a:rPr lang="sr-Latn-RS" sz="1800" dirty="0" smtClean="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rPr>
              <a:t>(</a:t>
            </a:r>
            <a:r>
              <a:rPr lang="en-US" sz="1400" dirty="0" smtClean="0">
                <a:latin typeface="Arial" panose="020B0604020202020204" pitchFamily="34" charset="0"/>
                <a:cs typeface="Arial" panose="020B0604020202020204" pitchFamily="34" charset="0"/>
              </a:rPr>
              <a:t>F</a:t>
            </a:r>
            <a:r>
              <a:rPr lang="sr-Latn-RS" sz="1400" dirty="0" smtClean="0">
                <a:latin typeface="Arial" panose="020B0604020202020204" pitchFamily="34" charset="0"/>
                <a:cs typeface="Arial" panose="020B0604020202020204" pitchFamily="34" charset="0"/>
              </a:rPr>
              <a:t>ond za prestanak nasilja nad decom</a:t>
            </a:r>
            <a:r>
              <a:rPr lang="en-GB" sz="1400"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8820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r-Latn-RS" sz="3200" b="1" dirty="0" smtClean="0">
                <a:ea typeface="ＭＳ Ｐゴシック" charset="0"/>
                <a:cs typeface="ＭＳ Ｐゴシック" charset="0"/>
              </a:rPr>
              <a:t>Savet Evrope i Programska kancelarija za visokotehnološki kriminal </a:t>
            </a:r>
            <a:r>
              <a:rPr lang="en-GB" sz="3200" b="1" dirty="0" smtClean="0">
                <a:ea typeface="ＭＳ Ｐゴシック" charset="0"/>
                <a:cs typeface="ＭＳ Ｐゴシック" charset="0"/>
              </a:rPr>
              <a:t>(</a:t>
            </a:r>
            <a:r>
              <a:rPr lang="en-GB" sz="3200" b="1" dirty="0">
                <a:ea typeface="ＭＳ Ｐゴシック" charset="0"/>
                <a:cs typeface="ＭＳ Ｐゴシック" charset="0"/>
              </a:rPr>
              <a:t>C-PROC)</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70880" y="2074918"/>
            <a:ext cx="3731941" cy="2798956"/>
          </a:xfrm>
          <a:prstGeom prst="rect">
            <a:avLst/>
          </a:prstGeom>
        </p:spPr>
      </p:pic>
    </p:spTree>
    <p:extLst>
      <p:ext uri="{BB962C8B-B14F-4D97-AF65-F5344CB8AC3E}">
        <p14:creationId xmlns:p14="http://schemas.microsoft.com/office/powerpoint/2010/main" val="2694875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smtClean="0">
                <a:solidFill>
                  <a:schemeClr val="bg1"/>
                </a:solidFill>
              </a:rPr>
              <a:t>S</a:t>
            </a:r>
            <a:r>
              <a:rPr lang="sr-Latn-RS" sz="3200" b="1" dirty="0" smtClean="0">
                <a:solidFill>
                  <a:schemeClr val="bg1"/>
                </a:solidFill>
              </a:rPr>
              <a:t>pecijalizovani pravosudni kurs o međunarodnoj saradnji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856034"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II </a:t>
            </a: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a:ea typeface="ＭＳ Ｐゴシック" charset="0"/>
                <a:cs typeface="ＭＳ Ｐゴシック" charset="0"/>
              </a:rPr>
              <a:t>S</a:t>
            </a:r>
            <a:r>
              <a:rPr lang="sr-Latn-RS" sz="3200" b="1" dirty="0" smtClean="0">
                <a:ea typeface="ＭＳ Ｐゴシック" charset="0"/>
                <a:cs typeface="ＭＳ Ｐゴシック" charset="0"/>
              </a:rPr>
              <a:t>truktura kursa</a:t>
            </a:r>
            <a:r>
              <a:rPr lang="en-GB" sz="3200" b="1" dirty="0" smtClean="0">
                <a:ea typeface="ＭＳ Ｐゴシック" charset="0"/>
                <a:cs typeface="ＭＳ Ｐゴシック" charset="0"/>
              </a:rPr>
              <a:t> </a:t>
            </a:r>
            <a:endParaRPr lang="en-GB" sz="3200" dirty="0"/>
          </a:p>
        </p:txBody>
      </p:sp>
    </p:spTree>
    <p:extLst>
      <p:ext uri="{BB962C8B-B14F-4D97-AF65-F5344CB8AC3E}">
        <p14:creationId xmlns:p14="http://schemas.microsoft.com/office/powerpoint/2010/main" val="3124559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Struktura kursa</a:t>
            </a:r>
            <a:r>
              <a:rPr lang="en-GB" sz="3200" b="1" dirty="0" smtClean="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4832092"/>
          </a:xfrm>
          <a:prstGeom prst="rect">
            <a:avLst/>
          </a:prstGeom>
        </p:spPr>
        <p:txBody>
          <a:bodyPr wrap="square">
            <a:spAutoFit/>
          </a:bodyPr>
          <a:lstStyle/>
          <a:p>
            <a:pPr algn="just"/>
            <a:r>
              <a:rPr lang="sr-Latn-RS" sz="2200" b="1" dirty="0" smtClean="0">
                <a:ea typeface="Verdana" panose="020B0604030504040204" pitchFamily="34" charset="0"/>
                <a:cs typeface="Arial" panose="020B0604020202020204" pitchFamily="34" charset="0"/>
              </a:rPr>
              <a:t>1. dan</a:t>
            </a:r>
            <a:r>
              <a:rPr lang="en-US" sz="2200" b="1" dirty="0" smtClean="0">
                <a:ea typeface="Verdana" panose="020B0604030504040204" pitchFamily="34" charset="0"/>
                <a:cs typeface="Arial" panose="020B0604020202020204" pitchFamily="34" charset="0"/>
              </a:rPr>
              <a:t>:</a:t>
            </a:r>
            <a:endParaRPr lang="en-US" sz="2200" b="1"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Se</a:t>
            </a:r>
            <a:r>
              <a:rPr lang="sr-Latn-RS" sz="2200" dirty="0" smtClean="0">
                <a:ea typeface="Verdana" panose="020B0604030504040204" pitchFamily="34" charset="0"/>
                <a:cs typeface="Arial" panose="020B0604020202020204" pitchFamily="34" charset="0"/>
              </a:rPr>
              <a:t>sija</a:t>
            </a:r>
            <a:r>
              <a:rPr lang="en-US" sz="2200" dirty="0" smtClean="0">
                <a:ea typeface="Verdana" panose="020B0604030504040204" pitchFamily="34" charset="0"/>
                <a:cs typeface="Arial" panose="020B0604020202020204" pitchFamily="34" charset="0"/>
              </a:rPr>
              <a:t> </a:t>
            </a:r>
            <a:r>
              <a:rPr lang="en-US" sz="2200" dirty="0">
                <a:ea typeface="Verdana" panose="020B0604030504040204" pitchFamily="34" charset="0"/>
                <a:cs typeface="Arial" panose="020B0604020202020204" pitchFamily="34" charset="0"/>
              </a:rPr>
              <a:t>1.1 – </a:t>
            </a:r>
            <a:r>
              <a:rPr lang="sr-Latn-RS" sz="2200" dirty="0" smtClean="0">
                <a:ea typeface="Verdana" panose="020B0604030504040204" pitchFamily="34" charset="0"/>
                <a:cs typeface="Arial" panose="020B0604020202020204" pitchFamily="34" charset="0"/>
              </a:rPr>
              <a:t>Uvod u kurs</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Se</a:t>
            </a:r>
            <a:r>
              <a:rPr lang="sr-Latn-RS" sz="2200" dirty="0" smtClean="0">
                <a:ea typeface="Verdana" panose="020B0604030504040204" pitchFamily="34" charset="0"/>
                <a:cs typeface="Arial" panose="020B0604020202020204" pitchFamily="34" charset="0"/>
              </a:rPr>
              <a:t>sija</a:t>
            </a:r>
            <a:r>
              <a:rPr lang="en-US" sz="2200" dirty="0" smtClean="0">
                <a:ea typeface="Verdana" panose="020B0604030504040204" pitchFamily="34" charset="0"/>
                <a:cs typeface="Arial" panose="020B0604020202020204" pitchFamily="34" charset="0"/>
              </a:rPr>
              <a:t> </a:t>
            </a:r>
            <a:r>
              <a:rPr lang="en-US" sz="2200" dirty="0">
                <a:ea typeface="Verdana" panose="020B0604030504040204" pitchFamily="34" charset="0"/>
                <a:cs typeface="Arial" panose="020B0604020202020204" pitchFamily="34" charset="0"/>
              </a:rPr>
              <a:t>1.2 – </a:t>
            </a:r>
            <a:r>
              <a:rPr lang="sr-Latn-RS" sz="2200" dirty="0" smtClean="0">
                <a:ea typeface="Verdana" panose="020B0604030504040204" pitchFamily="34" charset="0"/>
                <a:cs typeface="Arial" panose="020B0604020202020204" pitchFamily="34" charset="0"/>
              </a:rPr>
              <a:t>Međunarodna saradnja u globalnoj ekonomiji </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r-Latn-RS" sz="2200" dirty="0" smtClean="0">
                <a:ea typeface="Verdana" panose="020B0604030504040204" pitchFamily="34" charset="0"/>
                <a:cs typeface="Arial" panose="020B0604020202020204" pitchFamily="34" charset="0"/>
              </a:rPr>
              <a:t>Sesija </a:t>
            </a:r>
            <a:r>
              <a:rPr lang="en-US" sz="2200" dirty="0" smtClean="0">
                <a:ea typeface="Verdana" panose="020B0604030504040204" pitchFamily="34" charset="0"/>
                <a:cs typeface="Arial" panose="020B0604020202020204" pitchFamily="34" charset="0"/>
              </a:rPr>
              <a:t>1.3 </a:t>
            </a:r>
            <a:r>
              <a:rPr lang="en-US" sz="2200" dirty="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Pregled pravnih osnova međunarodne saradnje u oblasti visokotehnološkog kriminala i dokaza u elektronskom obliku</a:t>
            </a:r>
            <a:r>
              <a:rPr lang="en-US" sz="2200" dirty="0" smtClean="0">
                <a:ea typeface="Verdana" panose="020B0604030504040204" pitchFamily="34" charset="0"/>
                <a:cs typeface="Arial" panose="020B0604020202020204" pitchFamily="34" charset="0"/>
              </a:rPr>
              <a:t> </a:t>
            </a: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446550"/>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r-Latn-RS" sz="2200" dirty="0" smtClean="0">
                <a:ea typeface="Verdana" panose="020B0604030504040204" pitchFamily="34" charset="0"/>
                <a:cs typeface="Arial" panose="020B0604020202020204" pitchFamily="34" charset="0"/>
              </a:rPr>
              <a:t>Sesija </a:t>
            </a:r>
            <a:r>
              <a:rPr lang="en-US" sz="2200" dirty="0" smtClean="0">
                <a:ea typeface="Verdana" panose="020B0604030504040204" pitchFamily="34" charset="0"/>
                <a:cs typeface="Arial" panose="020B0604020202020204" pitchFamily="34" charset="0"/>
              </a:rPr>
              <a:t>1.4 </a:t>
            </a:r>
            <a:r>
              <a:rPr lang="en-US" sz="2200" dirty="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Uzajamna pravna pomoć, praksa i postupak</a:t>
            </a:r>
            <a:r>
              <a:rPr lang="en-US" sz="2200" dirty="0" smtClean="0">
                <a:ea typeface="Verdana" panose="020B0604030504040204" pitchFamily="34" charset="0"/>
                <a:cs typeface="Arial" panose="020B0604020202020204" pitchFamily="34" charset="0"/>
              </a:rPr>
              <a:t> </a:t>
            </a: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270961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Struktura kursa</a:t>
            </a:r>
            <a:r>
              <a:rPr lang="en-GB" sz="3200" b="1" dirty="0" smtClean="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5016758"/>
          </a:xfrm>
          <a:prstGeom prst="rect">
            <a:avLst/>
          </a:prstGeom>
        </p:spPr>
        <p:txBody>
          <a:bodyPr wrap="square">
            <a:spAutoFit/>
          </a:bodyPr>
          <a:lstStyle/>
          <a:p>
            <a:pPr algn="just"/>
            <a:r>
              <a:rPr lang="sr-Latn-RS" sz="2000" b="1" dirty="0" smtClean="0">
                <a:ea typeface="Verdana" panose="020B0604030504040204" pitchFamily="34" charset="0"/>
                <a:cs typeface="Arial" panose="020B0604020202020204" pitchFamily="34" charset="0"/>
              </a:rPr>
              <a:t>2. dan</a:t>
            </a:r>
            <a:r>
              <a:rPr lang="en-US" sz="2000" b="1" dirty="0" smtClean="0">
                <a:ea typeface="Verdana" panose="020B0604030504040204" pitchFamily="34" charset="0"/>
                <a:cs typeface="Arial" panose="020B0604020202020204" pitchFamily="34" charset="0"/>
              </a:rPr>
              <a:t>:</a:t>
            </a:r>
            <a:endParaRPr lang="en-US" sz="2000" b="1"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0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000" dirty="0" smtClean="0">
                <a:ea typeface="Verdana" panose="020B0604030504040204" pitchFamily="34" charset="0"/>
                <a:cs typeface="Arial" panose="020B0604020202020204" pitchFamily="34" charset="0"/>
              </a:rPr>
              <a:t>S</a:t>
            </a:r>
            <a:r>
              <a:rPr lang="sr-Latn-RS" sz="2000" dirty="0" smtClean="0">
                <a:ea typeface="Verdana" panose="020B0604030504040204" pitchFamily="34" charset="0"/>
                <a:cs typeface="Arial" panose="020B0604020202020204" pitchFamily="34" charset="0"/>
              </a:rPr>
              <a:t>esija </a:t>
            </a:r>
            <a:r>
              <a:rPr lang="en-US" sz="2000" dirty="0" smtClean="0">
                <a:ea typeface="Verdana" panose="020B0604030504040204" pitchFamily="34" charset="0"/>
                <a:cs typeface="Arial" panose="020B0604020202020204" pitchFamily="34" charset="0"/>
              </a:rPr>
              <a:t>2.1 </a:t>
            </a:r>
            <a:r>
              <a:rPr lang="en-US" sz="2000" dirty="0">
                <a:ea typeface="Verdana" panose="020B0604030504040204" pitchFamily="34" charset="0"/>
                <a:cs typeface="Arial" panose="020B0604020202020204" pitchFamily="34" charset="0"/>
              </a:rPr>
              <a:t>– </a:t>
            </a:r>
            <a:r>
              <a:rPr lang="en-US" sz="2000" dirty="0" smtClean="0">
                <a:ea typeface="Verdana" panose="020B0604030504040204" pitchFamily="34" charset="0"/>
                <a:cs typeface="Arial" panose="020B0604020202020204" pitchFamily="34" charset="0"/>
              </a:rPr>
              <a:t>Me</a:t>
            </a:r>
            <a:r>
              <a:rPr lang="sr-Latn-RS" sz="2000" dirty="0" smtClean="0">
                <a:ea typeface="Verdana" panose="020B0604030504040204" pitchFamily="34" charset="0"/>
                <a:cs typeface="Arial" panose="020B0604020202020204" pitchFamily="34" charset="0"/>
              </a:rPr>
              <a:t>hanizmi međunarodne saradnje predviđeni Budimpeštanskom konvencijom</a:t>
            </a:r>
            <a:r>
              <a:rPr lang="en-US" sz="2000" dirty="0" smtClean="0">
                <a:ea typeface="Verdana" panose="020B0604030504040204" pitchFamily="34" charset="0"/>
                <a:cs typeface="Arial" panose="020B0604020202020204" pitchFamily="34" charset="0"/>
              </a:rPr>
              <a:t> </a:t>
            </a:r>
            <a:endParaRPr lang="en-US" sz="20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0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000" dirty="0" smtClean="0">
                <a:ea typeface="Verdana" panose="020B0604030504040204" pitchFamily="34" charset="0"/>
                <a:cs typeface="Arial" panose="020B0604020202020204" pitchFamily="34" charset="0"/>
              </a:rPr>
              <a:t>Se</a:t>
            </a:r>
            <a:r>
              <a:rPr lang="sr-Latn-RS" sz="2000" dirty="0" smtClean="0">
                <a:ea typeface="Verdana" panose="020B0604030504040204" pitchFamily="34" charset="0"/>
                <a:cs typeface="Arial" panose="020B0604020202020204" pitchFamily="34" charset="0"/>
              </a:rPr>
              <a:t>sija</a:t>
            </a:r>
            <a:r>
              <a:rPr lang="en-US" sz="2000" dirty="0" smtClean="0">
                <a:ea typeface="Verdana" panose="020B0604030504040204" pitchFamily="34" charset="0"/>
                <a:cs typeface="Arial" panose="020B0604020202020204" pitchFamily="34" charset="0"/>
              </a:rPr>
              <a:t> </a:t>
            </a:r>
            <a:r>
              <a:rPr lang="en-US" sz="2000" dirty="0">
                <a:ea typeface="Verdana" panose="020B0604030504040204" pitchFamily="34" charset="0"/>
                <a:cs typeface="Arial" panose="020B0604020202020204" pitchFamily="34" charset="0"/>
              </a:rPr>
              <a:t>2.2 – </a:t>
            </a:r>
            <a:r>
              <a:rPr lang="sr-Latn-RS" sz="2000" dirty="0" smtClean="0">
                <a:ea typeface="Verdana" panose="020B0604030504040204" pitchFamily="34" charset="0"/>
                <a:cs typeface="Arial" panose="020B0604020202020204" pitchFamily="34" charset="0"/>
              </a:rPr>
              <a:t>Neformalne metode međunarodne saradnje</a:t>
            </a:r>
            <a:r>
              <a:rPr lang="en-US" sz="2000" dirty="0" smtClean="0">
                <a:ea typeface="Verdana" panose="020B0604030504040204" pitchFamily="34" charset="0"/>
                <a:cs typeface="Arial" panose="020B0604020202020204" pitchFamily="34" charset="0"/>
              </a:rPr>
              <a:t> </a:t>
            </a:r>
            <a:endParaRPr lang="en-US" sz="20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0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000" dirty="0" smtClean="0">
                <a:ea typeface="Verdana" panose="020B0604030504040204" pitchFamily="34" charset="0"/>
                <a:cs typeface="Arial" panose="020B0604020202020204" pitchFamily="34" charset="0"/>
              </a:rPr>
              <a:t>Se</a:t>
            </a:r>
            <a:r>
              <a:rPr lang="sr-Latn-RS" sz="2000" dirty="0" smtClean="0">
                <a:ea typeface="Verdana" panose="020B0604030504040204" pitchFamily="34" charset="0"/>
                <a:cs typeface="Arial" panose="020B0604020202020204" pitchFamily="34" charset="0"/>
              </a:rPr>
              <a:t>sija </a:t>
            </a:r>
            <a:r>
              <a:rPr lang="en-US" sz="2000" dirty="0" smtClean="0">
                <a:ea typeface="Verdana" panose="020B0604030504040204" pitchFamily="34" charset="0"/>
                <a:cs typeface="Arial" panose="020B0604020202020204" pitchFamily="34" charset="0"/>
              </a:rPr>
              <a:t>2.3 </a:t>
            </a:r>
            <a:r>
              <a:rPr lang="en-US" sz="2000" dirty="0">
                <a:ea typeface="Verdana" panose="020B0604030504040204" pitchFamily="34" charset="0"/>
                <a:cs typeface="Arial" panose="020B0604020202020204" pitchFamily="34" charset="0"/>
              </a:rPr>
              <a:t>– </a:t>
            </a:r>
            <a:r>
              <a:rPr lang="sr-Latn-RS" sz="2000" dirty="0" smtClean="0">
                <a:ea typeface="Verdana" panose="020B0604030504040204" pitchFamily="34" charset="0"/>
                <a:cs typeface="Arial" panose="020B0604020202020204" pitchFamily="34" charset="0"/>
              </a:rPr>
              <a:t>Korišćenje pribavljanja dokaza u elektronskom obliku putem mehanizama međunarodne saradnje</a:t>
            </a:r>
            <a:endParaRPr lang="en-GB" sz="20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107996"/>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000" dirty="0" smtClean="0">
                <a:ea typeface="Verdana" panose="020B0604030504040204" pitchFamily="34" charset="0"/>
                <a:cs typeface="Arial" panose="020B0604020202020204" pitchFamily="34" charset="0"/>
              </a:rPr>
              <a:t>Se</a:t>
            </a:r>
            <a:r>
              <a:rPr lang="sr-Latn-RS" sz="2000" dirty="0" smtClean="0">
                <a:ea typeface="Verdana" panose="020B0604030504040204" pitchFamily="34" charset="0"/>
                <a:cs typeface="Arial" panose="020B0604020202020204" pitchFamily="34" charset="0"/>
              </a:rPr>
              <a:t>sija </a:t>
            </a:r>
            <a:r>
              <a:rPr lang="en-US" sz="2000" dirty="0" smtClean="0">
                <a:ea typeface="Verdana" panose="020B0604030504040204" pitchFamily="34" charset="0"/>
                <a:cs typeface="Arial" panose="020B0604020202020204" pitchFamily="34" charset="0"/>
              </a:rPr>
              <a:t>2.4 </a:t>
            </a:r>
            <a:r>
              <a:rPr lang="en-US" sz="2000" dirty="0">
                <a:ea typeface="Verdana" panose="020B0604030504040204" pitchFamily="34" charset="0"/>
                <a:cs typeface="Arial" panose="020B0604020202020204" pitchFamily="34" charset="0"/>
              </a:rPr>
              <a:t>– </a:t>
            </a:r>
            <a:r>
              <a:rPr lang="sr-Latn-RS" sz="2000" dirty="0" smtClean="0">
                <a:ea typeface="Verdana" panose="020B0604030504040204" pitchFamily="34" charset="0"/>
                <a:cs typeface="Arial" panose="020B0604020202020204" pitchFamily="34" charset="0"/>
              </a:rPr>
              <a:t>Izazovi</a:t>
            </a:r>
            <a:endParaRPr lang="en-US" sz="20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028649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Struktura kursa</a:t>
            </a:r>
            <a:r>
              <a:rPr lang="en-GB" sz="3200" b="1" dirty="0" smtClean="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00967" y="1166842"/>
            <a:ext cx="3992210" cy="4493538"/>
          </a:xfrm>
          <a:prstGeom prst="rect">
            <a:avLst/>
          </a:prstGeom>
        </p:spPr>
        <p:txBody>
          <a:bodyPr wrap="square">
            <a:spAutoFit/>
          </a:bodyPr>
          <a:lstStyle/>
          <a:p>
            <a:pPr algn="just"/>
            <a:r>
              <a:rPr lang="sr-Latn-RS" sz="2200" b="1" dirty="0" smtClean="0">
                <a:ea typeface="Verdana" panose="020B0604030504040204" pitchFamily="34" charset="0"/>
                <a:cs typeface="Arial" panose="020B0604020202020204" pitchFamily="34" charset="0"/>
              </a:rPr>
              <a:t>3. dan</a:t>
            </a:r>
            <a:r>
              <a:rPr lang="en-US" sz="2200" b="1" dirty="0" smtClean="0">
                <a:ea typeface="Verdana" panose="020B0604030504040204" pitchFamily="34" charset="0"/>
                <a:cs typeface="Arial" panose="020B0604020202020204" pitchFamily="34" charset="0"/>
              </a:rPr>
              <a:t>:</a:t>
            </a:r>
            <a:endParaRPr lang="en-US" sz="2200" b="1"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r-Latn-RS" sz="2200" dirty="0" smtClean="0">
                <a:ea typeface="Verdana" panose="020B0604030504040204" pitchFamily="34" charset="0"/>
                <a:cs typeface="Arial" panose="020B0604020202020204" pitchFamily="34" charset="0"/>
              </a:rPr>
              <a:t>Sesija </a:t>
            </a:r>
            <a:r>
              <a:rPr lang="en-US" sz="2200" dirty="0" smtClean="0">
                <a:ea typeface="Verdana" panose="020B0604030504040204" pitchFamily="34" charset="0"/>
                <a:cs typeface="Arial" panose="020B0604020202020204" pitchFamily="34" charset="0"/>
              </a:rPr>
              <a:t>3.1 </a:t>
            </a:r>
            <a:r>
              <a:rPr lang="en-US" sz="2200" dirty="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Javno-privatno partnerstvo</a:t>
            </a:r>
            <a:r>
              <a:rPr lang="en-US" sz="2200" dirty="0" smtClean="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saradnja</a:t>
            </a:r>
            <a:r>
              <a:rPr lang="en-US" sz="2200" dirty="0" smtClean="0">
                <a:ea typeface="Verdana" panose="020B0604030504040204" pitchFamily="34" charset="0"/>
                <a:cs typeface="Arial" panose="020B0604020202020204" pitchFamily="34" charset="0"/>
              </a:rPr>
              <a:t> </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a:t>
            </a:r>
            <a:r>
              <a:rPr lang="sr-Latn-RS" sz="2200" dirty="0" smtClean="0">
                <a:ea typeface="Verdana" panose="020B0604030504040204" pitchFamily="34" charset="0"/>
                <a:cs typeface="Arial" panose="020B0604020202020204" pitchFamily="34" charset="0"/>
              </a:rPr>
              <a:t>esija</a:t>
            </a:r>
            <a:r>
              <a:rPr lang="en-US" sz="2200" dirty="0" smtClean="0">
                <a:ea typeface="Verdana" panose="020B0604030504040204" pitchFamily="34" charset="0"/>
                <a:cs typeface="Arial" panose="020B0604020202020204" pitchFamily="34" charset="0"/>
              </a:rPr>
              <a:t> </a:t>
            </a:r>
            <a:r>
              <a:rPr lang="en-US" sz="2200" dirty="0">
                <a:ea typeface="Verdana" panose="020B0604030504040204" pitchFamily="34" charset="0"/>
                <a:cs typeface="Arial" panose="020B0604020202020204" pitchFamily="34" charset="0"/>
              </a:rPr>
              <a:t>3.2 – </a:t>
            </a:r>
            <a:r>
              <a:rPr lang="sr-Latn-RS" sz="2200" dirty="0" smtClean="0">
                <a:ea typeface="Verdana" panose="020B0604030504040204" pitchFamily="34" charset="0"/>
                <a:cs typeface="Arial" panose="020B0604020202020204" pitchFamily="34" charset="0"/>
              </a:rPr>
              <a:t>Jačanje veština u oblasti visokotehnološkog kriminala</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Se</a:t>
            </a:r>
            <a:r>
              <a:rPr lang="sr-Latn-RS" sz="2200" dirty="0" smtClean="0">
                <a:ea typeface="Verdana" panose="020B0604030504040204" pitchFamily="34" charset="0"/>
                <a:cs typeface="Arial" panose="020B0604020202020204" pitchFamily="34" charset="0"/>
              </a:rPr>
              <a:t>sija</a:t>
            </a:r>
            <a:r>
              <a:rPr lang="en-US" sz="2200" dirty="0" smtClean="0">
                <a:ea typeface="Verdana" panose="020B0604030504040204" pitchFamily="34" charset="0"/>
                <a:cs typeface="Arial" panose="020B0604020202020204" pitchFamily="34" charset="0"/>
              </a:rPr>
              <a:t> </a:t>
            </a:r>
            <a:r>
              <a:rPr lang="en-US" sz="2200" dirty="0">
                <a:ea typeface="Verdana" panose="020B0604030504040204" pitchFamily="34" charset="0"/>
                <a:cs typeface="Arial" panose="020B0604020202020204" pitchFamily="34" charset="0"/>
              </a:rPr>
              <a:t>3.3 – </a:t>
            </a:r>
            <a:r>
              <a:rPr lang="sr-Latn-RS" sz="2200" dirty="0">
                <a:ea typeface="Verdana" panose="020B0604030504040204" pitchFamily="34" charset="0"/>
                <a:cs typeface="Arial" panose="020B0604020202020204" pitchFamily="34" charset="0"/>
              </a:rPr>
              <a:t>Jačanje veština u oblasti visokotehnološkog </a:t>
            </a:r>
            <a:r>
              <a:rPr lang="sr-Latn-RS" sz="2200" dirty="0" smtClean="0">
                <a:ea typeface="Verdana" panose="020B0604030504040204" pitchFamily="34" charset="0"/>
                <a:cs typeface="Arial" panose="020B0604020202020204" pitchFamily="34" charset="0"/>
              </a:rPr>
              <a:t>kriminala</a:t>
            </a:r>
            <a:r>
              <a:rPr lang="en-US" sz="2200" dirty="0" smtClean="0">
                <a:ea typeface="Verdana" panose="020B0604030504040204" pitchFamily="34" charset="0"/>
                <a:cs typeface="Arial" panose="020B0604020202020204" pitchFamily="34" charset="0"/>
              </a:rPr>
              <a:t> (</a:t>
            </a:r>
            <a:r>
              <a:rPr lang="sr-Latn-RS" sz="2200" dirty="0" smtClean="0">
                <a:ea typeface="Verdana" panose="020B0604030504040204" pitchFamily="34" charset="0"/>
                <a:cs typeface="Arial" panose="020B0604020202020204" pitchFamily="34" charset="0"/>
              </a:rPr>
              <a:t>grupni izveštaj</a:t>
            </a:r>
            <a:r>
              <a:rPr lang="en-US" sz="2200" dirty="0" smtClean="0">
                <a:ea typeface="Verdana" panose="020B0604030504040204" pitchFamily="34" charset="0"/>
                <a:cs typeface="Arial" panose="020B0604020202020204" pitchFamily="34" charset="0"/>
              </a:rPr>
              <a:t>)</a:t>
            </a:r>
            <a:endParaRPr lang="en-GB"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en-US" sz="2200" dirty="0" smtClean="0">
                <a:ea typeface="Verdana" panose="020B0604030504040204" pitchFamily="34" charset="0"/>
                <a:cs typeface="Arial" panose="020B0604020202020204" pitchFamily="34" charset="0"/>
              </a:rPr>
              <a:t>Se</a:t>
            </a:r>
            <a:r>
              <a:rPr lang="sr-Latn-RS" sz="2200" dirty="0" smtClean="0">
                <a:ea typeface="Verdana" panose="020B0604030504040204" pitchFamily="34" charset="0"/>
                <a:cs typeface="Arial" panose="020B0604020202020204" pitchFamily="34" charset="0"/>
              </a:rPr>
              <a:t>sija </a:t>
            </a:r>
            <a:r>
              <a:rPr lang="en-US" sz="2200" dirty="0" smtClean="0">
                <a:ea typeface="Verdana" panose="020B0604030504040204" pitchFamily="34" charset="0"/>
                <a:cs typeface="Arial" panose="020B0604020202020204" pitchFamily="34" charset="0"/>
              </a:rPr>
              <a:t>3.4 </a:t>
            </a:r>
            <a:r>
              <a:rPr lang="en-US" sz="2200" dirty="0">
                <a:ea typeface="Verdana" panose="020B0604030504040204" pitchFamily="34" charset="0"/>
                <a:cs typeface="Arial" panose="020B0604020202020204" pitchFamily="34" charset="0"/>
              </a:rPr>
              <a:t>– </a:t>
            </a:r>
            <a:r>
              <a:rPr lang="en-US" sz="2200" dirty="0" smtClean="0">
                <a:ea typeface="Verdana" panose="020B0604030504040204" pitchFamily="34" charset="0"/>
                <a:cs typeface="Arial" panose="020B0604020202020204" pitchFamily="34" charset="0"/>
              </a:rPr>
              <a:t>O</a:t>
            </a:r>
            <a:r>
              <a:rPr lang="sr-Latn-RS" sz="2200" dirty="0" smtClean="0">
                <a:ea typeface="Verdana" panose="020B0604030504040204" pitchFamily="34" charset="0"/>
                <a:cs typeface="Arial" panose="020B0604020202020204" pitchFamily="34" charset="0"/>
              </a:rPr>
              <a:t>tvoreni forum </a:t>
            </a: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646291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Struktura kursa</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386277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Specijalizovani pravosudni kurs </a:t>
            </a:r>
          </a:p>
          <a:p>
            <a:pPr algn="r"/>
            <a:r>
              <a:rPr lang="sr-Latn-RS" sz="3200" b="1" dirty="0" smtClean="0">
                <a:solidFill>
                  <a:schemeClr val="bg1"/>
                </a:solidFill>
              </a:rPr>
              <a:t>o međunarodnoj saradnji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875489"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III</a:t>
            </a:r>
            <a:endParaRPr lang="en-GB"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ea typeface="ＭＳ Ｐゴシック" charset="0"/>
                <a:cs typeface="ＭＳ Ｐゴシック" charset="0"/>
              </a:rPr>
              <a:t>Predstavljanje </a:t>
            </a:r>
            <a:endParaRPr lang="en-GB" sz="3200" dirty="0"/>
          </a:p>
        </p:txBody>
      </p:sp>
    </p:spTree>
    <p:extLst>
      <p:ext uri="{BB962C8B-B14F-4D97-AF65-F5344CB8AC3E}">
        <p14:creationId xmlns:p14="http://schemas.microsoft.com/office/powerpoint/2010/main" val="1397693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Program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213548"/>
            <a:ext cx="3791244" cy="5201424"/>
          </a:xfrm>
          <a:prstGeom prst="rect">
            <a:avLst/>
          </a:prstGeom>
        </p:spPr>
        <p:txBody>
          <a:bodyPr wrap="square">
            <a:spAutoFit/>
          </a:bodyPr>
          <a:lstStyle/>
          <a:p>
            <a:pPr marL="342900" indent="-342900" algn="just" eaLnBrk="1" hangingPunct="1">
              <a:buFont typeface="Wingdings" pitchFamily="2" charset="2"/>
              <a:buChar char="Ø"/>
            </a:pPr>
            <a:r>
              <a:rPr lang="sr-Latn-RS" sz="2000" b="1" dirty="0" smtClean="0"/>
              <a:t>Deo I</a:t>
            </a:r>
          </a:p>
          <a:p>
            <a:pPr marL="342900" indent="-342900" algn="just" eaLnBrk="1" hangingPunct="1">
              <a:buFont typeface="Wingdings" pitchFamily="2" charset="2"/>
              <a:buChar char="ü"/>
            </a:pPr>
            <a:r>
              <a:rPr lang="sr-Latn-RS" sz="2000" i="1" dirty="0" smtClean="0"/>
              <a:t>Programska kancelarija Saveta Evrope za visokotehnološki kriminal (The Council of Europe and Cybercrime Programme Office - C-PROC)</a:t>
            </a:r>
          </a:p>
          <a:p>
            <a:pPr marL="0" indent="0" algn="just" eaLnBrk="1" hangingPunct="1">
              <a:buNone/>
            </a:pPr>
            <a:endParaRPr lang="sr-Latn-RS" sz="2000" dirty="0" smtClean="0"/>
          </a:p>
          <a:p>
            <a:pPr marL="342900" indent="-342900" algn="just" eaLnBrk="1" hangingPunct="1">
              <a:buFont typeface="Wingdings" pitchFamily="2" charset="2"/>
              <a:buChar char="Ø"/>
            </a:pPr>
            <a:r>
              <a:rPr lang="sr-Latn-RS" sz="2000" b="1" dirty="0" smtClean="0"/>
              <a:t>Deo II </a:t>
            </a:r>
          </a:p>
          <a:p>
            <a:pPr marL="342900" indent="-342900" algn="just" eaLnBrk="1" hangingPunct="1">
              <a:buFont typeface="Wingdings" pitchFamily="2" charset="2"/>
              <a:buChar char="ü"/>
            </a:pPr>
            <a:r>
              <a:rPr lang="sr-Latn-RS" sz="2000" i="1" dirty="0" smtClean="0"/>
              <a:t>Struktura kursa </a:t>
            </a:r>
          </a:p>
          <a:p>
            <a:pPr marL="0" indent="0" algn="just" eaLnBrk="1" hangingPunct="1">
              <a:buNone/>
            </a:pPr>
            <a:endParaRPr lang="sr-Latn-RS" sz="2000" dirty="0" smtClean="0"/>
          </a:p>
          <a:p>
            <a:pPr marL="342900" indent="-342900" algn="just" eaLnBrk="1" hangingPunct="1">
              <a:buFont typeface="Wingdings" pitchFamily="2" charset="2"/>
              <a:buChar char="Ø"/>
            </a:pPr>
            <a:r>
              <a:rPr lang="sr-Latn-RS" sz="2000" b="1" dirty="0" smtClean="0"/>
              <a:t>Deo III </a:t>
            </a:r>
          </a:p>
          <a:p>
            <a:pPr marL="342900" indent="-342900" algn="just">
              <a:buFont typeface="Wingdings" pitchFamily="2" charset="2"/>
              <a:buChar char="ü"/>
            </a:pPr>
            <a:r>
              <a:rPr lang="sr-Latn-RS" sz="2000" i="1" dirty="0" smtClean="0"/>
              <a:t>Uvodi</a:t>
            </a:r>
          </a:p>
          <a:p>
            <a:pPr marL="342900" indent="-342900" algn="just">
              <a:buFont typeface="Wingdings" pitchFamily="2" charset="2"/>
              <a:buChar char="ü"/>
            </a:pPr>
            <a:endParaRPr lang="sr-Latn-RS" sz="2000" i="1" dirty="0" smtClean="0"/>
          </a:p>
          <a:p>
            <a:pPr marL="342900" indent="-342900" algn="just" eaLnBrk="1" hangingPunct="1">
              <a:lnSpc>
                <a:spcPct val="80000"/>
              </a:lnSpc>
              <a:buFont typeface="Wingdings" pitchFamily="2" charset="2"/>
              <a:buChar char="Ø"/>
            </a:pPr>
            <a:r>
              <a:rPr lang="sr-Latn-RS" sz="2000" b="1" dirty="0" smtClean="0"/>
              <a:t>Deo IV </a:t>
            </a:r>
          </a:p>
          <a:p>
            <a:pPr marL="342900" indent="-342900" algn="just">
              <a:lnSpc>
                <a:spcPct val="80000"/>
              </a:lnSpc>
              <a:buFont typeface="Wingdings" pitchFamily="2" charset="2"/>
              <a:buChar char="ü"/>
            </a:pPr>
            <a:r>
              <a:rPr lang="sr-Latn-RS" sz="2000" i="1" dirty="0" smtClean="0"/>
              <a:t>Rezime</a:t>
            </a:r>
          </a:p>
          <a:p>
            <a:pPr marL="342900" indent="-342900" algn="just">
              <a:buFont typeface="Wingdings" pitchFamily="2" charset="2"/>
              <a:buChar char="ü"/>
            </a:pPr>
            <a:endParaRPr lang="sr-Latn-R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Pitanja</a:t>
            </a:r>
            <a:r>
              <a:rPr lang="en-GB" sz="3200" b="1" dirty="0" smtClean="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205427"/>
            <a:ext cx="8525021" cy="486287"/>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Molim vas, predstavite se</a:t>
            </a:r>
            <a:endParaRPr lang="en-GB" sz="3200" dirty="0"/>
          </a:p>
        </p:txBody>
      </p:sp>
    </p:spTree>
    <p:extLst>
      <p:ext uri="{BB962C8B-B14F-4D97-AF65-F5344CB8AC3E}">
        <p14:creationId xmlns:p14="http://schemas.microsoft.com/office/powerpoint/2010/main" val="23616905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Pitanja</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205427"/>
            <a:ext cx="8525021" cy="486287"/>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Šta očekujete od ovog kursa?</a:t>
            </a:r>
            <a:endParaRPr lang="en-GB" sz="3200" dirty="0"/>
          </a:p>
        </p:txBody>
      </p:sp>
    </p:spTree>
    <p:extLst>
      <p:ext uri="{BB962C8B-B14F-4D97-AF65-F5344CB8AC3E}">
        <p14:creationId xmlns:p14="http://schemas.microsoft.com/office/powerpoint/2010/main" val="2141194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88522" y="-27384"/>
            <a:ext cx="9055478"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Pitanja</a:t>
            </a:r>
            <a:r>
              <a:rPr lang="en-GB" sz="3200" b="1" dirty="0" smtClean="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3205427"/>
            <a:ext cx="8525021" cy="880241"/>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Da li ste upoznati s nekim ugovorima o uzajamnoj pravnoj pomoći</a:t>
            </a:r>
            <a:r>
              <a:rPr lang="en-GB" sz="3200" b="1" dirty="0" smtClean="0">
                <a:ea typeface="ＭＳ Ｐゴシック" charset="0"/>
                <a:cs typeface="ＭＳ Ｐゴシック" charset="0"/>
              </a:rPr>
              <a:t>?</a:t>
            </a:r>
            <a:endParaRPr lang="en-GB" sz="3200" dirty="0"/>
          </a:p>
        </p:txBody>
      </p:sp>
    </p:spTree>
    <p:extLst>
      <p:ext uri="{BB962C8B-B14F-4D97-AF65-F5344CB8AC3E}">
        <p14:creationId xmlns:p14="http://schemas.microsoft.com/office/powerpoint/2010/main" val="4293306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Pitanja</a:t>
            </a:r>
            <a:r>
              <a:rPr lang="en-GB" sz="3200" b="1" dirty="0" smtClean="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668149"/>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Da li ste nekada koristili ugovor o uzajamnoj pravnoj pomoći kako biste dobili elektronske dokaze iz druge jurisdikcije</a:t>
            </a:r>
            <a:r>
              <a:rPr lang="en-GB" sz="3200" b="1" dirty="0" smtClean="0">
                <a:ea typeface="ＭＳ Ｐゴシック" charset="0"/>
                <a:cs typeface="ＭＳ Ｐゴシック" charset="0"/>
              </a:rPr>
              <a:t>?  </a:t>
            </a:r>
            <a:endParaRPr lang="en-GB" sz="3200" dirty="0"/>
          </a:p>
        </p:txBody>
      </p:sp>
    </p:spTree>
    <p:extLst>
      <p:ext uri="{BB962C8B-B14F-4D97-AF65-F5344CB8AC3E}">
        <p14:creationId xmlns:p14="http://schemas.microsoft.com/office/powerpoint/2010/main" val="19052390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Pitanja</a:t>
            </a:r>
            <a:r>
              <a:rPr lang="en-GB" sz="3200" b="1" dirty="0" smtClean="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1894530"/>
            <a:ext cx="8525021" cy="3637919"/>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Na koji način sarađujete i razmenjujete dokaze ukoliko ugovor o međunarodnoj pravnoj pomoći ne postoji</a:t>
            </a:r>
            <a:r>
              <a:rPr lang="en-GB" sz="3200" b="1" dirty="0" smtClean="0">
                <a:ea typeface="ＭＳ Ｐゴシック" charset="0"/>
                <a:cs typeface="ＭＳ Ｐゴシック" charset="0"/>
              </a:rPr>
              <a:t>?</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sr-Latn-RS" sz="3200" b="1" dirty="0" smtClean="0">
                <a:ea typeface="ＭＳ Ｐゴシック" charset="0"/>
              </a:rPr>
              <a:t>Da li ste ikada to radili</a:t>
            </a:r>
            <a:r>
              <a:rPr lang="en-GB" sz="3200" b="1" dirty="0" smtClean="0">
                <a:ea typeface="ＭＳ Ｐゴシック" charset="0"/>
              </a:rPr>
              <a:t>?</a:t>
            </a:r>
            <a:endParaRPr lang="en-GB" sz="3200" b="1" dirty="0">
              <a:ea typeface="ＭＳ Ｐゴシック" charset="0"/>
            </a:endParaRPr>
          </a:p>
          <a:p>
            <a:pPr algn="ctr" eaLnBrk="1" hangingPunct="1">
              <a:lnSpc>
                <a:spcPct val="80000"/>
              </a:lnSpc>
            </a:pPr>
            <a:r>
              <a:rPr lang="en-GB" sz="3200" b="1" dirty="0">
                <a:ea typeface="ＭＳ Ｐゴシック" charset="0"/>
              </a:rPr>
              <a:t> </a:t>
            </a:r>
          </a:p>
          <a:p>
            <a:pPr algn="ctr" eaLnBrk="1" hangingPunct="1">
              <a:lnSpc>
                <a:spcPct val="80000"/>
              </a:lnSpc>
            </a:pPr>
            <a:endParaRPr lang="en-GB" sz="3200" b="1" dirty="0">
              <a:ea typeface="ＭＳ Ｐゴシック" charset="0"/>
            </a:endParaRPr>
          </a:p>
          <a:p>
            <a:pPr algn="ctr" eaLnBrk="1" hangingPunct="1">
              <a:lnSpc>
                <a:spcPct val="80000"/>
              </a:lnSpc>
            </a:pPr>
            <a:r>
              <a:rPr lang="sr-Latn-RS" sz="3200" b="1" dirty="0" smtClean="0">
                <a:ea typeface="ＭＳ Ｐゴシック" charset="0"/>
              </a:rPr>
              <a:t>S </a:t>
            </a:r>
            <a:r>
              <a:rPr lang="sr-Latn-RS" sz="3200" b="1" dirty="0" smtClean="0">
                <a:ea typeface="ＭＳ Ｐゴシック" charset="0"/>
              </a:rPr>
              <a:t>kojim izazovima ste se susreli</a:t>
            </a:r>
            <a:r>
              <a:rPr lang="en-GB" sz="3200" b="1" dirty="0" smtClean="0">
                <a:ea typeface="ＭＳ Ｐゴシック" charset="0"/>
              </a:rPr>
              <a:t>?</a:t>
            </a:r>
            <a:endParaRPr lang="en-GB" sz="3200" b="1" dirty="0">
              <a:ea typeface="ＭＳ Ｐゴシック" charset="0"/>
            </a:endParaRPr>
          </a:p>
        </p:txBody>
      </p:sp>
    </p:spTree>
    <p:extLst>
      <p:ext uri="{BB962C8B-B14F-4D97-AF65-F5344CB8AC3E}">
        <p14:creationId xmlns:p14="http://schemas.microsoft.com/office/powerpoint/2010/main" val="2972698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Pitanja</a:t>
            </a:r>
            <a:r>
              <a:rPr lang="en-GB" sz="3200" b="1" dirty="0" smtClean="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1627431"/>
            <a:ext cx="8525021" cy="4031873"/>
          </a:xfrm>
          <a:prstGeom prst="rect">
            <a:avLst/>
          </a:prstGeom>
        </p:spPr>
        <p:txBody>
          <a:bodyPr wrap="square">
            <a:spAutoFit/>
          </a:bodyPr>
          <a:lstStyle/>
          <a:p>
            <a:pPr algn="ctr" eaLnBrk="1" hangingPunct="1">
              <a:lnSpc>
                <a:spcPct val="80000"/>
              </a:lnSpc>
            </a:pPr>
            <a:r>
              <a:rPr lang="sr-Latn-RS" sz="3200" b="1" dirty="0" smtClean="0">
                <a:ea typeface="ＭＳ Ｐゴシック" charset="0"/>
              </a:rPr>
              <a:t>Da li ste ikada na sudu dokazivali valjanost dokaza u elektronskom obliku</a:t>
            </a:r>
            <a:r>
              <a:rPr lang="en-US" sz="3200" b="1" dirty="0" smtClean="0">
                <a:ea typeface="ＭＳ Ｐゴシック" charset="0"/>
              </a:rPr>
              <a:t>? </a:t>
            </a:r>
            <a:endParaRPr lang="en-US" sz="3200" b="1" dirty="0">
              <a:ea typeface="ＭＳ Ｐゴシック" charset="0"/>
            </a:endParaRPr>
          </a:p>
          <a:p>
            <a:pPr algn="ctr" eaLnBrk="1" hangingPunct="1">
              <a:lnSpc>
                <a:spcPct val="80000"/>
              </a:lnSpc>
            </a:pPr>
            <a:endParaRPr lang="en-US" sz="3200" b="1" dirty="0">
              <a:ea typeface="ＭＳ Ｐゴシック" charset="0"/>
            </a:endParaRPr>
          </a:p>
          <a:p>
            <a:pPr algn="ctr" eaLnBrk="1" hangingPunct="1">
              <a:lnSpc>
                <a:spcPct val="80000"/>
              </a:lnSpc>
            </a:pPr>
            <a:endParaRPr lang="en-US" sz="3200" b="1" dirty="0">
              <a:ea typeface="ＭＳ Ｐゴシック" charset="0"/>
            </a:endParaRPr>
          </a:p>
          <a:p>
            <a:pPr algn="ctr" eaLnBrk="1" hangingPunct="1">
              <a:lnSpc>
                <a:spcPct val="80000"/>
              </a:lnSpc>
            </a:pPr>
            <a:r>
              <a:rPr lang="sr-Latn-RS" sz="3200" b="1" dirty="0" smtClean="0">
                <a:ea typeface="ＭＳ Ｐゴシック" charset="0"/>
              </a:rPr>
              <a:t>Šta se dešava ukoliko su ti dokazi dobijeni iz druge jurisdikcije</a:t>
            </a:r>
            <a:r>
              <a:rPr lang="en-US" sz="3200" b="1" dirty="0" smtClean="0">
                <a:ea typeface="ＭＳ Ｐゴシック" charset="0"/>
              </a:rPr>
              <a:t>? </a:t>
            </a:r>
            <a:endParaRPr lang="en-US" sz="3200" b="1" dirty="0">
              <a:ea typeface="ＭＳ Ｐゴシック" charset="0"/>
            </a:endParaRPr>
          </a:p>
          <a:p>
            <a:pPr algn="ctr" eaLnBrk="1" hangingPunct="1">
              <a:lnSpc>
                <a:spcPct val="80000"/>
              </a:lnSpc>
            </a:pPr>
            <a:endParaRPr lang="en-US" sz="3200" b="1" dirty="0">
              <a:ea typeface="ＭＳ Ｐゴシック" charset="0"/>
            </a:endParaRPr>
          </a:p>
          <a:p>
            <a:pPr algn="ctr" eaLnBrk="1" hangingPunct="1">
              <a:lnSpc>
                <a:spcPct val="80000"/>
              </a:lnSpc>
            </a:pPr>
            <a:endParaRPr lang="en-US" sz="3200" b="1" dirty="0">
              <a:ea typeface="ＭＳ Ｐゴシック" charset="0"/>
            </a:endParaRPr>
          </a:p>
          <a:p>
            <a:pPr algn="ctr" eaLnBrk="1" hangingPunct="1">
              <a:lnSpc>
                <a:spcPct val="80000"/>
              </a:lnSpc>
            </a:pPr>
            <a:r>
              <a:rPr lang="sr-Latn-RS" sz="3200" b="1" dirty="0" smtClean="0">
                <a:ea typeface="ＭＳ Ｐゴシック" charset="0"/>
              </a:rPr>
              <a:t>Koje formalnosti morate obaviti i kakav dokaz validnosti vam je potrebani</a:t>
            </a:r>
            <a:r>
              <a:rPr lang="en-US" sz="3200" b="1" dirty="0" smtClean="0">
                <a:ea typeface="ＭＳ Ｐゴシック" charset="0"/>
              </a:rPr>
              <a:t>?</a:t>
            </a:r>
            <a:endParaRPr lang="en-GB" sz="3200" b="1" dirty="0">
              <a:ea typeface="ＭＳ Ｐゴシック" charset="0"/>
            </a:endParaRPr>
          </a:p>
        </p:txBody>
      </p:sp>
    </p:spTree>
    <p:extLst>
      <p:ext uri="{BB962C8B-B14F-4D97-AF65-F5344CB8AC3E}">
        <p14:creationId xmlns:p14="http://schemas.microsoft.com/office/powerpoint/2010/main" val="10625328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Pitanja</a:t>
            </a:r>
            <a:r>
              <a:rPr lang="en-GB" sz="3200" b="1" dirty="0" smtClean="0">
                <a:solidFill>
                  <a:schemeClr val="bg1"/>
                </a:solidFill>
              </a:rPr>
              <a:t>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sr-Latn-RS" sz="3200" b="1" dirty="0" smtClean="0">
                <a:ea typeface="ＭＳ Ｐゴシック" charset="0"/>
              </a:rPr>
              <a:t>Da li ste čuli za</a:t>
            </a:r>
            <a:r>
              <a:rPr lang="en-GB" sz="3200" b="1" dirty="0" smtClean="0">
                <a:ea typeface="ＭＳ Ｐゴシック" charset="0"/>
              </a:rPr>
              <a:t> EGMONT</a:t>
            </a:r>
            <a:r>
              <a:rPr lang="sr-Latn-RS" sz="3200" b="1" dirty="0" smtClean="0">
                <a:ea typeface="ＭＳ Ｐゴシック" charset="0"/>
              </a:rPr>
              <a:t> grupu</a:t>
            </a:r>
            <a:r>
              <a:rPr lang="en-GB" sz="3200" b="1" dirty="0" smtClean="0">
                <a:ea typeface="ＭＳ Ｐゴシック" charset="0"/>
              </a:rPr>
              <a:t>?</a:t>
            </a:r>
            <a:endParaRPr lang="en-GB" sz="3200" b="1" dirty="0">
              <a:ea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sr-Latn-RS" sz="3200" b="1" dirty="0" smtClean="0">
                <a:ea typeface="ＭＳ Ｐゴシック" charset="0"/>
              </a:rPr>
              <a:t>Da li ste ikada razmenjivali informacije putem te mreže</a:t>
            </a:r>
            <a:r>
              <a:rPr lang="en-GB" sz="3200" b="1" dirty="0" smtClean="0">
                <a:ea typeface="ＭＳ Ｐゴシック" charset="0"/>
              </a:rPr>
              <a:t>?</a:t>
            </a:r>
            <a:endParaRPr lang="en-GB" sz="3200" b="1" dirty="0">
              <a:ea typeface="ＭＳ Ｐゴシック" charset="0"/>
            </a:endParaRPr>
          </a:p>
        </p:txBody>
      </p:sp>
    </p:spTree>
    <p:extLst>
      <p:ext uri="{BB962C8B-B14F-4D97-AF65-F5344CB8AC3E}">
        <p14:creationId xmlns:p14="http://schemas.microsoft.com/office/powerpoint/2010/main" val="1884063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solidFill>
                  <a:schemeClr val="bg1"/>
                </a:solidFill>
              </a:rPr>
              <a:t>Specijalizovani pravosudni kurs </a:t>
            </a:r>
            <a:endParaRPr lang="sr-Latn-RS" sz="3200" b="1" dirty="0" smtClean="0">
              <a:solidFill>
                <a:schemeClr val="bg1"/>
              </a:solidFill>
            </a:endParaRPr>
          </a:p>
          <a:p>
            <a:pPr algn="r"/>
            <a:r>
              <a:rPr lang="sr-Latn-RS" sz="3200" b="1" dirty="0" smtClean="0">
                <a:solidFill>
                  <a:schemeClr val="bg1"/>
                </a:solidFill>
              </a:rPr>
              <a:t>o </a:t>
            </a:r>
            <a:r>
              <a:rPr lang="sr-Latn-RS" sz="3200" b="1" dirty="0">
                <a:solidFill>
                  <a:schemeClr val="bg1"/>
                </a:solidFill>
              </a:rPr>
              <a:t>međunarodnoj saradnji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817123"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463857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solidFill>
                  <a:schemeClr val="bg1"/>
                </a:solidFill>
              </a:rPr>
              <a:t>Specijalizovani pravosudni kurs </a:t>
            </a:r>
            <a:endParaRPr lang="sr-Latn-RS" sz="3200" b="1" dirty="0" smtClean="0">
              <a:solidFill>
                <a:schemeClr val="bg1"/>
              </a:solidFill>
            </a:endParaRPr>
          </a:p>
          <a:p>
            <a:pPr algn="r"/>
            <a:r>
              <a:rPr lang="sr-Latn-RS" sz="3200" b="1" dirty="0" smtClean="0">
                <a:solidFill>
                  <a:schemeClr val="bg1"/>
                </a:solidFill>
              </a:rPr>
              <a:t>o </a:t>
            </a:r>
            <a:r>
              <a:rPr lang="sr-Latn-RS" sz="3200" b="1" dirty="0">
                <a:solidFill>
                  <a:schemeClr val="bg1"/>
                </a:solidFill>
              </a:rPr>
              <a:t>međunarodnoj saradnji </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6590"/>
            <a:ext cx="836579"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IV</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sr-Latn-RS" sz="3200" b="1" dirty="0" smtClean="0">
                <a:ea typeface="ＭＳ Ｐゴシック" charset="0"/>
              </a:rPr>
              <a:t>Rezime</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Rezime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0" name="Rectangle 9">
            <a:extLst>
              <a:ext uri="{FF2B5EF4-FFF2-40B4-BE49-F238E27FC236}">
                <a16:creationId xmlns:a16="http://schemas.microsoft.com/office/drawing/2014/main" id="{6073A521-F9C6-4E31-AEB1-7A413E034870}"/>
              </a:ext>
            </a:extLst>
          </p:cNvPr>
          <p:cNvSpPr/>
          <p:nvPr/>
        </p:nvSpPr>
        <p:spPr>
          <a:xfrm>
            <a:off x="513601" y="1463117"/>
            <a:ext cx="4138917" cy="4154984"/>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a:t>Razumeti delokrug rada i delovanje Programske kancelarije Saveta Evrope za visokotehnološki kriminal </a:t>
            </a:r>
            <a:r>
              <a:rPr lang="en-GB" sz="2200" i="1" dirty="0"/>
              <a:t>(C-PROC)</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a:t>Sagledati strukturu, ciljeve i zadatke kursa</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a:t>Izneti pitanja i očekivane ishode kursa</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smtClean="0"/>
              <a:t>Razmotriti osnovne koncepte  </a:t>
            </a:r>
            <a:r>
              <a:rPr lang="sr-Latn-RS" sz="2200" i="1" dirty="0"/>
              <a:t>koje kurs obuhvata</a:t>
            </a:r>
            <a:endParaRPr lang="en-GB" sz="2200" i="1" dirty="0"/>
          </a:p>
          <a:p>
            <a:pPr algn="just">
              <a:lnSpc>
                <a:spcPct val="80000"/>
              </a:lnSpc>
            </a:pPr>
            <a:endParaRPr lang="en-GB" sz="2200" i="1" dirty="0"/>
          </a:p>
        </p:txBody>
      </p:sp>
    </p:spTree>
    <p:extLst>
      <p:ext uri="{BB962C8B-B14F-4D97-AF65-F5344CB8AC3E}">
        <p14:creationId xmlns:p14="http://schemas.microsoft.com/office/powerpoint/2010/main" val="124746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463117"/>
            <a:ext cx="4138917" cy="3884140"/>
          </a:xfrm>
          <a:prstGeom prst="rect">
            <a:avLst/>
          </a:prstGeom>
        </p:spPr>
        <p:txBody>
          <a:bodyPr wrap="square">
            <a:spAutoFit/>
          </a:bodyPr>
          <a:lstStyle/>
          <a:p>
            <a:pPr marL="342900" indent="-342900" algn="just">
              <a:lnSpc>
                <a:spcPct val="80000"/>
              </a:lnSpc>
              <a:buFont typeface="Wingdings" pitchFamily="2" charset="2"/>
              <a:buChar char="ü"/>
            </a:pPr>
            <a:r>
              <a:rPr lang="sr-Latn-RS" sz="2200" i="1" dirty="0" smtClean="0"/>
              <a:t>Razumeti delokrug rada i delovanje Programske kancelarije Saveta Evrope za visokotehnološki kriminal </a:t>
            </a:r>
            <a:r>
              <a:rPr lang="en-GB" sz="2200" i="1" dirty="0" smtClean="0"/>
              <a:t>(</a:t>
            </a:r>
            <a:r>
              <a:rPr lang="en-GB" sz="2200" i="1" dirty="0"/>
              <a:t>C-PROC</a:t>
            </a:r>
            <a:r>
              <a:rPr lang="en-GB" sz="2200" i="1" dirty="0" smtClean="0"/>
              <a:t>)</a:t>
            </a:r>
            <a:r>
              <a:rPr lang="sr-Latn-RS" sz="2200" i="1" dirty="0"/>
              <a:t>;</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smtClean="0"/>
              <a:t>Sagledati strukturu, ciljeve i zadatke kursa;</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smtClean="0"/>
              <a:t>Izneti pitanja i očekivane ishode kursa;</a:t>
            </a: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r-Latn-RS" sz="2200" i="1" dirty="0" smtClean="0"/>
              <a:t>Razmotriti osnovne koncepte koje kurs obuhvata; </a:t>
            </a: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a:solidFill>
                  <a:schemeClr val="bg1"/>
                </a:solidFill>
              </a:rPr>
              <a:t>Specijalizovani pravosudni kurs </a:t>
            </a:r>
            <a:endParaRPr lang="sr-Latn-RS" sz="3200" b="1" dirty="0" smtClean="0">
              <a:solidFill>
                <a:schemeClr val="bg1"/>
              </a:solidFill>
            </a:endParaRPr>
          </a:p>
          <a:p>
            <a:pPr algn="r"/>
            <a:r>
              <a:rPr lang="sr-Latn-RS" sz="3200" b="1" dirty="0" smtClean="0">
                <a:solidFill>
                  <a:schemeClr val="bg1"/>
                </a:solidFill>
              </a:rPr>
              <a:t>o </a:t>
            </a:r>
            <a:r>
              <a:rPr lang="sr-Latn-RS" sz="3200" b="1" dirty="0">
                <a:solidFill>
                  <a:schemeClr val="bg1"/>
                </a:solidFill>
              </a:rPr>
              <a:t>međunarodnoj saradnji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888460"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rPr>
              <a:t>Specijalizovani pravosudni kurs </a:t>
            </a:r>
          </a:p>
          <a:p>
            <a:pPr algn="r"/>
            <a:r>
              <a:rPr lang="sr-Latn-RS" sz="3200" b="1" dirty="0" smtClean="0">
                <a:solidFill>
                  <a:schemeClr val="bg1"/>
                </a:solidFill>
              </a:rPr>
              <a:t>o međunarodnoj saradnji </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856034"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I </a:t>
            </a: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ea typeface="ＭＳ Ｐゴシック" charset="0"/>
                <a:cs typeface="ＭＳ Ｐゴシック" charset="0"/>
              </a:rPr>
              <a:t>Savet Evrope i Programska kancelarija za visokotehnološki kriminal</a:t>
            </a:r>
            <a:r>
              <a:rPr lang="en-GB" sz="3200" b="1" dirty="0" smtClean="0">
                <a:ea typeface="ＭＳ Ｐゴシック" charset="0"/>
                <a:cs typeface="ＭＳ Ｐゴシック" charset="0"/>
              </a:rPr>
              <a:t> </a:t>
            </a:r>
            <a:r>
              <a:rPr lang="en-GB" sz="3200" b="1" dirty="0">
                <a:ea typeface="ＭＳ Ｐゴシック" charset="0"/>
                <a:cs typeface="ＭＳ Ｐゴシック" charset="0"/>
              </a:rPr>
              <a:t>(C-PROC)</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chemeClr val="bg1"/>
                </a:solidFill>
                <a:latin typeface="Arial" panose="020B0604020202020204" pitchFamily="34" charset="0"/>
                <a:cs typeface="Arial" panose="020B0604020202020204" pitchFamily="34" charset="0"/>
              </a:rPr>
              <a:t> </a:t>
            </a:r>
            <a:r>
              <a:rPr lang="sr-Latn-RS" sz="3000" b="1" dirty="0" smtClean="0">
                <a:solidFill>
                  <a:schemeClr val="bg1"/>
                </a:solidFill>
                <a:latin typeface="Arial" panose="020B0604020202020204" pitchFamily="34" charset="0"/>
                <a:cs typeface="Arial" panose="020B0604020202020204" pitchFamily="34" charset="0"/>
              </a:rPr>
              <a:t>Visokotehnološki kriminal kao krivičnopravna stvar </a:t>
            </a:r>
            <a:r>
              <a:rPr lang="en-150" sz="3000" b="1" dirty="0" smtClean="0">
                <a:solidFill>
                  <a:schemeClr val="bg1"/>
                </a:solidFill>
                <a:latin typeface="Arial" panose="020B0604020202020204" pitchFamily="34" charset="0"/>
                <a:cs typeface="Arial" panose="020B0604020202020204" pitchFamily="34" charset="0"/>
              </a:rPr>
              <a:t>–</a:t>
            </a:r>
            <a:r>
              <a:rPr lang="sr-Latn-RS" sz="3000" b="1" dirty="0" smtClean="0">
                <a:solidFill>
                  <a:schemeClr val="bg1"/>
                </a:solidFill>
                <a:latin typeface="Arial" panose="020B0604020202020204" pitchFamily="34" charset="0"/>
                <a:cs typeface="Arial" panose="020B0604020202020204" pitchFamily="34" charset="0"/>
              </a:rPr>
              <a:t> najveći izazovi</a:t>
            </a:r>
            <a:endParaRPr lang="en-GB" sz="3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706877"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2">
            <a:extLst>
              <a:ext uri="{FF2B5EF4-FFF2-40B4-BE49-F238E27FC236}">
                <a16:creationId xmlns:a16="http://schemas.microsoft.com/office/drawing/2014/main" id="{AAA86FD6-2D9F-462F-A3CA-0DF322E36466}"/>
              </a:ext>
            </a:extLst>
          </p:cNvPr>
          <p:cNvSpPr txBox="1">
            <a:spLocks/>
          </p:cNvSpPr>
          <p:nvPr/>
        </p:nvSpPr>
        <p:spPr>
          <a:xfrm>
            <a:off x="532469" y="1099426"/>
            <a:ext cx="8352928" cy="5184576"/>
          </a:xfrm>
          <a:prstGeom prst="rect">
            <a:avLst/>
          </a:prstGeom>
        </p:spPr>
        <p:txBody>
          <a:bodyPr>
            <a:normAutofit fontScale="40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sr-Latn-RS" sz="3800" b="1" dirty="0" smtClean="0">
                <a:latin typeface="Arial" panose="020B0604020202020204" pitchFamily="34" charset="0"/>
                <a:cs typeface="Arial" panose="020B0604020202020204" pitchFamily="34" charset="0"/>
              </a:rPr>
              <a:t>Nedostatak zajedničkog poimanja </a:t>
            </a:r>
            <a:r>
              <a:rPr lang="sr-Latn-RS" sz="3800" dirty="0" smtClean="0">
                <a:latin typeface="Arial" panose="020B0604020202020204" pitchFamily="34" charset="0"/>
                <a:cs typeface="Arial" panose="020B0604020202020204" pitchFamily="34" charset="0"/>
              </a:rPr>
              <a:t>visokotehnološkog kriminala među organima krivičnopravnog </a:t>
            </a:r>
            <a:r>
              <a:rPr lang="sr-Latn-RS" sz="3800" dirty="0" smtClean="0">
                <a:latin typeface="Arial" panose="020B0604020202020204" pitchFamily="34" charset="0"/>
                <a:cs typeface="Arial" panose="020B0604020202020204" pitchFamily="34" charset="0"/>
              </a:rPr>
              <a:t>sistema;</a:t>
            </a:r>
            <a:endParaRPr lang="sr-Latn-RS" sz="3800" dirty="0" smtClean="0">
              <a:latin typeface="Arial" panose="020B0604020202020204" pitchFamily="34" charset="0"/>
              <a:cs typeface="Arial" panose="020B0604020202020204" pitchFamily="34" charset="0"/>
            </a:endParaRPr>
          </a:p>
          <a:p>
            <a:pPr>
              <a:lnSpc>
                <a:spcPct val="120000"/>
              </a:lnSpc>
              <a:defRPr/>
            </a:pPr>
            <a:endParaRPr lang="sr-Latn-RS" sz="3800" dirty="0" smtClean="0">
              <a:latin typeface="Arial" panose="020B0604020202020204" pitchFamily="34" charset="0"/>
              <a:cs typeface="Arial" panose="020B0604020202020204" pitchFamily="34" charset="0"/>
            </a:endParaRPr>
          </a:p>
          <a:p>
            <a:pPr>
              <a:lnSpc>
                <a:spcPct val="120000"/>
              </a:lnSpc>
              <a:defRPr/>
            </a:pPr>
            <a:r>
              <a:rPr lang="sr-Latn-RS" sz="3800" b="1" dirty="0" smtClean="0">
                <a:latin typeface="Arial" panose="020B0604020202020204" pitchFamily="34" charset="0"/>
                <a:ea typeface="Verdana" panose="020B0604030504040204" pitchFamily="34" charset="0"/>
                <a:cs typeface="Arial" panose="020B0604020202020204" pitchFamily="34" charset="0"/>
              </a:rPr>
              <a:t>Zakonska regulativa koja se odnosi na visokotehnološki kriminal – usklađivanje:</a:t>
            </a:r>
          </a:p>
          <a:p>
            <a:pPr lvl="1">
              <a:lnSpc>
                <a:spcPct val="120000"/>
              </a:lnSpc>
              <a:defRPr/>
            </a:pPr>
            <a:r>
              <a:rPr lang="sr-Latn-RS" sz="3800" dirty="0" smtClean="0">
                <a:latin typeface="Arial" panose="020B0604020202020204" pitchFamily="34" charset="0"/>
                <a:ea typeface="Verdana" panose="020B0604030504040204" pitchFamily="34" charset="0"/>
                <a:cs typeface="Arial" panose="020B0604020202020204" pitchFamily="34" charset="0"/>
              </a:rPr>
              <a:t>Definicija dela iz oblasti visokotehnološkog kriminala;</a:t>
            </a:r>
          </a:p>
          <a:p>
            <a:pPr lvl="1">
              <a:lnSpc>
                <a:spcPct val="120000"/>
              </a:lnSpc>
              <a:defRPr/>
            </a:pPr>
            <a:r>
              <a:rPr lang="sr-Latn-RS" sz="3800" dirty="0" smtClean="0">
                <a:latin typeface="Arial" panose="020B0604020202020204" pitchFamily="34" charset="0"/>
                <a:ea typeface="Verdana" panose="020B0604030504040204" pitchFamily="34" charset="0"/>
                <a:cs typeface="Arial" panose="020B0604020202020204" pitchFamily="34" charset="0"/>
              </a:rPr>
              <a:t>Gde je Delo Počinjeno? Koja Država je nadležna</a:t>
            </a:r>
            <a:r>
              <a:rPr lang="sr-Latn-RS" altLang="en-US" sz="3800" dirty="0" smtClean="0">
                <a:latin typeface="Arial" panose="020B0604020202020204" pitchFamily="34" charset="0"/>
                <a:ea typeface="Verdana" panose="020B0604030504040204" pitchFamily="34" charset="0"/>
                <a:cs typeface="Arial" panose="020B0604020202020204" pitchFamily="34" charset="0"/>
              </a:rPr>
              <a:t>?</a:t>
            </a:r>
            <a:endParaRPr lang="sr-Latn-RS" sz="3800" dirty="0" smtClean="0">
              <a:latin typeface="Arial" panose="020B0604020202020204" pitchFamily="34" charset="0"/>
              <a:ea typeface="Verdana" panose="020B0604030504040204" pitchFamily="34" charset="0"/>
              <a:cs typeface="Arial" panose="020B0604020202020204" pitchFamily="34" charset="0"/>
            </a:endParaRPr>
          </a:p>
          <a:p>
            <a:pPr lvl="1">
              <a:lnSpc>
                <a:spcPct val="120000"/>
              </a:lnSpc>
              <a:defRPr/>
            </a:pPr>
            <a:r>
              <a:rPr lang="sr-Latn-RS" sz="3800" dirty="0" smtClean="0">
                <a:latin typeface="Arial" panose="020B0604020202020204" pitchFamily="34" charset="0"/>
                <a:ea typeface="Verdana" panose="020B0604030504040204" pitchFamily="34" charset="0"/>
                <a:cs typeface="Arial" panose="020B0604020202020204" pitchFamily="34" charset="0"/>
              </a:rPr>
              <a:t>Potreba za usvajanjem globalnih standarda, međunarodni ugovori – ugovor UN – status?</a:t>
            </a:r>
          </a:p>
          <a:p>
            <a:pPr>
              <a:lnSpc>
                <a:spcPct val="120000"/>
              </a:lnSpc>
              <a:defRPr/>
            </a:pPr>
            <a:endParaRPr lang="sr-Latn-RS" sz="3800" dirty="0" smtClean="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r>
              <a:rPr lang="sr-Latn-RS" sz="3800" dirty="0" smtClean="0">
                <a:latin typeface="Arial" panose="020B0604020202020204" pitchFamily="34" charset="0"/>
                <a:cs typeface="Arial" panose="020B0604020202020204" pitchFamily="34" charset="0"/>
              </a:rPr>
              <a:t>Kako se nositi sa </a:t>
            </a:r>
            <a:r>
              <a:rPr lang="sr-Latn-RS" sz="3800" b="1" dirty="0" smtClean="0">
                <a:latin typeface="Arial" panose="020B0604020202020204" pitchFamily="34" charset="0"/>
                <a:cs typeface="Arial" panose="020B0604020202020204" pitchFamily="34" charset="0"/>
              </a:rPr>
              <a:t>novim tehnološkim paradigmama</a:t>
            </a:r>
            <a:r>
              <a:rPr lang="sr-Latn-RS" sz="3800" dirty="0" smtClean="0">
                <a:latin typeface="Arial" panose="020B0604020202020204" pitchFamily="34" charset="0"/>
                <a:cs typeface="Arial" panose="020B0604020202020204" pitchFamily="34" charset="0"/>
              </a:rPr>
              <a:t>:</a:t>
            </a:r>
            <a:endParaRPr lang="sr-Latn-RS" sz="3800" b="1" dirty="0" smtClean="0">
              <a:latin typeface="Arial" panose="020B0604020202020204" pitchFamily="34" charset="0"/>
              <a:cs typeface="Arial" panose="020B0604020202020204" pitchFamily="34" charset="0"/>
            </a:endParaRPr>
          </a:p>
          <a:p>
            <a:pPr lvl="1">
              <a:lnSpc>
                <a:spcPct val="120000"/>
              </a:lnSpc>
              <a:defRPr/>
            </a:pPr>
            <a:r>
              <a:rPr lang="sr-Latn-RS" sz="3800" dirty="0" smtClean="0">
                <a:latin typeface="Arial" panose="020B0604020202020204" pitchFamily="34" charset="0"/>
                <a:cs typeface="Arial" panose="020B0604020202020204" pitchFamily="34" charset="0"/>
              </a:rPr>
              <a:t>Računarstvo u oblaku (engl. cloud computing) – “Dokazi u oblaku”</a:t>
            </a:r>
          </a:p>
          <a:p>
            <a:pPr lvl="1">
              <a:lnSpc>
                <a:spcPct val="120000"/>
              </a:lnSpc>
              <a:defRPr/>
            </a:pPr>
            <a:r>
              <a:rPr lang="sr-Latn-RS" sz="3800" dirty="0" smtClean="0">
                <a:latin typeface="Arial" panose="020B0604020202020204" pitchFamily="34" charset="0"/>
                <a:cs typeface="Arial" panose="020B0604020202020204" pitchFamily="34" charset="0"/>
              </a:rPr>
              <a:t>Darknet i virtuelne valute</a:t>
            </a:r>
          </a:p>
          <a:p>
            <a:pPr lvl="1">
              <a:lnSpc>
                <a:spcPct val="120000"/>
              </a:lnSpc>
              <a:defRPr/>
            </a:pPr>
            <a:r>
              <a:rPr lang="sr-Latn-RS" sz="3800" dirty="0" smtClean="0">
                <a:latin typeface="Arial" panose="020B0604020202020204" pitchFamily="34" charset="0"/>
                <a:cs typeface="Arial" panose="020B0604020202020204" pitchFamily="34" charset="0"/>
              </a:rPr>
              <a:t>Internet inteligentnih uređaja (engl. Internet of Things – IoT)</a:t>
            </a:r>
          </a:p>
          <a:p>
            <a:pPr>
              <a:lnSpc>
                <a:spcPct val="120000"/>
              </a:lnSpc>
              <a:defRPr/>
            </a:pPr>
            <a:endParaRPr lang="sr-Latn-RS" sz="3800" b="1" dirty="0" smtClean="0">
              <a:latin typeface="Arial" panose="020B0604020202020204" pitchFamily="34" charset="0"/>
              <a:cs typeface="Arial" panose="020B0604020202020204" pitchFamily="34" charset="0"/>
            </a:endParaRPr>
          </a:p>
          <a:p>
            <a:pPr>
              <a:lnSpc>
                <a:spcPct val="120000"/>
              </a:lnSpc>
              <a:defRPr/>
            </a:pPr>
            <a:r>
              <a:rPr lang="sr-Latn-RS" sz="3800" b="1" dirty="0" smtClean="0">
                <a:latin typeface="Arial" panose="020B0604020202020204" pitchFamily="34" charset="0"/>
                <a:cs typeface="Arial" panose="020B0604020202020204" pitchFamily="34" charset="0"/>
              </a:rPr>
              <a:t>Dimenzije fenomena ne mogu se utvrditi </a:t>
            </a:r>
            <a:r>
              <a:rPr lang="sr-Latn-RS" sz="3800" dirty="0" smtClean="0">
                <a:latin typeface="Arial" panose="020B0604020202020204" pitchFamily="34" charset="0"/>
                <a:cs typeface="Arial" panose="020B0604020202020204" pitchFamily="34" charset="0"/>
              </a:rPr>
              <a:t>jer nema pouzdanih statističkih podataka:</a:t>
            </a:r>
          </a:p>
          <a:p>
            <a:pPr lvl="1">
              <a:lnSpc>
                <a:spcPct val="120000"/>
              </a:lnSpc>
              <a:defRPr/>
            </a:pPr>
            <a:r>
              <a:rPr lang="sr-Latn-RS" sz="3800" dirty="0" smtClean="0">
                <a:latin typeface="Arial" panose="020B0604020202020204" pitchFamily="34" charset="0"/>
                <a:cs typeface="Arial" panose="020B0604020202020204" pitchFamily="34" charset="0"/>
              </a:rPr>
              <a:t>Slučajevi koji su prijavljeni i istraženi, krivični postupak sproveden i doneta </a:t>
            </a:r>
            <a:r>
              <a:rPr lang="sr-Latn-RS" sz="3800" dirty="0" smtClean="0">
                <a:latin typeface="Arial" panose="020B0604020202020204" pitchFamily="34" charset="0"/>
                <a:cs typeface="Arial" panose="020B0604020202020204" pitchFamily="34" charset="0"/>
              </a:rPr>
              <a:t>presuda; </a:t>
            </a:r>
            <a:endParaRPr lang="sr-Latn-RS" sz="3800" dirty="0" smtClean="0">
              <a:latin typeface="Arial" panose="020B0604020202020204" pitchFamily="34" charset="0"/>
              <a:cs typeface="Arial" panose="020B0604020202020204" pitchFamily="34" charset="0"/>
            </a:endParaRPr>
          </a:p>
          <a:p>
            <a:pPr lvl="1">
              <a:lnSpc>
                <a:spcPct val="120000"/>
              </a:lnSpc>
              <a:defRPr/>
            </a:pPr>
            <a:r>
              <a:rPr lang="sr-Latn-RS" sz="3800" dirty="0" smtClean="0">
                <a:latin typeface="Arial" panose="020B0604020202020204" pitchFamily="34" charset="0"/>
                <a:cs typeface="Arial" panose="020B0604020202020204" pitchFamily="34" charset="0"/>
              </a:rPr>
              <a:t>Broj i vrsta pribavljenih dokaza u elektronskom obliku, analizirani </a:t>
            </a:r>
            <a:r>
              <a:rPr lang="sr-Latn-RS" sz="3800" dirty="0" smtClean="0">
                <a:latin typeface="Arial" panose="020B0604020202020204" pitchFamily="34" charset="0"/>
                <a:cs typeface="Arial" panose="020B0604020202020204" pitchFamily="34" charset="0"/>
              </a:rPr>
              <a:t>uređaji</a:t>
            </a:r>
            <a:r>
              <a:rPr lang="sr-Latn-RS" dirty="0" smtClean="0">
                <a:latin typeface="Arial" panose="020B0604020202020204" pitchFamily="34" charset="0"/>
                <a:cs typeface="Arial" panose="020B0604020202020204" pitchFamily="34" charset="0"/>
              </a:rPr>
              <a:t>.</a:t>
            </a:r>
            <a:endParaRPr lang="sr-Latn-R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0EF1910-49B1-4CAB-9FBD-479E45A28C1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7054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6</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6</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000" b="1" dirty="0">
                <a:solidFill>
                  <a:schemeClr val="bg1"/>
                </a:solidFill>
                <a:latin typeface="Arial" panose="020B0604020202020204" pitchFamily="34" charset="0"/>
                <a:cs typeface="Arial" panose="020B0604020202020204" pitchFamily="34" charset="0"/>
              </a:rPr>
              <a:t> </a:t>
            </a:r>
            <a:r>
              <a:rPr lang="sr-Latn-RS" sz="3000" b="1" dirty="0">
                <a:solidFill>
                  <a:schemeClr val="bg1"/>
                </a:solidFill>
                <a:latin typeface="Arial" panose="020B0604020202020204" pitchFamily="34" charset="0"/>
                <a:cs typeface="Arial" panose="020B0604020202020204" pitchFamily="34" charset="0"/>
              </a:rPr>
              <a:t>Visokotehnološki kriminal kao krivičnopravna stvar </a:t>
            </a:r>
            <a:r>
              <a:rPr lang="en-150" sz="3000" b="1" dirty="0">
                <a:solidFill>
                  <a:schemeClr val="bg1"/>
                </a:solidFill>
                <a:latin typeface="Arial" panose="020B0604020202020204" pitchFamily="34" charset="0"/>
                <a:cs typeface="Arial" panose="020B0604020202020204" pitchFamily="34" charset="0"/>
              </a:rPr>
              <a:t>–</a:t>
            </a:r>
            <a:r>
              <a:rPr lang="sr-Latn-RS" sz="3000" b="1" dirty="0">
                <a:solidFill>
                  <a:schemeClr val="bg1"/>
                </a:solidFill>
                <a:latin typeface="Arial" panose="020B0604020202020204" pitchFamily="34" charset="0"/>
                <a:cs typeface="Arial" panose="020B0604020202020204" pitchFamily="34" charset="0"/>
              </a:rPr>
              <a:t> najveći izazovi </a:t>
            </a:r>
            <a:endParaRPr lang="en-GB" sz="3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745299"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CF5246E5-C2E1-45A7-A318-037541CE9643}"/>
              </a:ext>
            </a:extLst>
          </p:cNvPr>
          <p:cNvSpPr txBox="1">
            <a:spLocks/>
          </p:cNvSpPr>
          <p:nvPr/>
        </p:nvSpPr>
        <p:spPr>
          <a:xfrm>
            <a:off x="395536" y="1484784"/>
            <a:ext cx="8363272" cy="4824536"/>
          </a:xfrm>
          <a:prstGeom prst="rect">
            <a:avLst/>
          </a:prstGeom>
        </p:spPr>
        <p:txBody>
          <a:bodyPr>
            <a:normAutofit fontScale="475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sr-Latn-RS" dirty="0" smtClean="0">
                <a:latin typeface="Arial" panose="020B0604020202020204" pitchFamily="34" charset="0"/>
                <a:cs typeface="Arial" panose="020B0604020202020204" pitchFamily="34" charset="0"/>
              </a:rPr>
              <a:t>Jedinice zadužene za istragu u oblasti visokotehnološkog kriminala obično nemaju dovoljno osoblja, a osoblje je </a:t>
            </a:r>
            <a:r>
              <a:rPr lang="sr-Latn-RS" b="1" dirty="0" smtClean="0">
                <a:latin typeface="Arial" panose="020B0604020202020204" pitchFamily="34" charset="0"/>
                <a:cs typeface="Arial" panose="020B0604020202020204" pitchFamily="34" charset="0"/>
              </a:rPr>
              <a:t>nedovoljno obučeno i ne poseduje adekvatne veštine</a:t>
            </a:r>
            <a:r>
              <a:rPr lang="sr-Latn-RS" dirty="0" smtClean="0">
                <a:latin typeface="Arial" panose="020B0604020202020204" pitchFamily="34" charset="0"/>
                <a:cs typeface="Arial" panose="020B0604020202020204" pitchFamily="34" charset="0"/>
              </a:rPr>
              <a:t>.  </a:t>
            </a:r>
            <a:endParaRPr lang="sr-Latn-RS" b="1" dirty="0" smtClean="0">
              <a:latin typeface="Arial" panose="020B0604020202020204" pitchFamily="34" charset="0"/>
              <a:cs typeface="Arial" panose="020B0604020202020204" pitchFamily="34" charset="0"/>
            </a:endParaRPr>
          </a:p>
          <a:p>
            <a:pPr lvl="1">
              <a:lnSpc>
                <a:spcPct val="120000"/>
              </a:lnSpc>
              <a:defRPr/>
            </a:pPr>
            <a:r>
              <a:rPr lang="sr-Latn-RS" dirty="0" smtClean="0">
                <a:latin typeface="Arial" panose="020B0604020202020204" pitchFamily="34" charset="0"/>
                <a:cs typeface="Arial" panose="020B0604020202020204" pitchFamily="34" charset="0"/>
              </a:rPr>
              <a:t>Korišćenje virtualnih privatnih mreža ( engl. Virtual Private Network – VPN) / logičkih tunela (engl. tunneling) i proksi servera/ Korišćenje Darkneta i virtuelnih valuta;</a:t>
            </a:r>
          </a:p>
          <a:p>
            <a:pPr lvl="1">
              <a:lnSpc>
                <a:spcPct val="120000"/>
              </a:lnSpc>
              <a:defRPr/>
            </a:pPr>
            <a:r>
              <a:rPr lang="sr-Latn-RS" dirty="0" smtClean="0">
                <a:latin typeface="Arial" panose="020B0604020202020204" pitchFamily="34" charset="0"/>
                <a:cs typeface="Arial" panose="020B0604020202020204" pitchFamily="34" charset="0"/>
              </a:rPr>
              <a:t>Poznavanje načina izvršenja/dokaza koje je potrebno prikupiti;</a:t>
            </a:r>
          </a:p>
          <a:p>
            <a:pPr lvl="1">
              <a:lnSpc>
                <a:spcPct val="120000"/>
              </a:lnSpc>
              <a:defRPr/>
            </a:pPr>
            <a:r>
              <a:rPr lang="sr-Latn-RS" dirty="0" smtClean="0">
                <a:latin typeface="Arial" panose="020B0604020202020204" pitchFamily="34" charset="0"/>
                <a:cs typeface="Arial" panose="020B0604020202020204" pitchFamily="34" charset="0"/>
              </a:rPr>
              <a:t>Istraživanje mogućih oblika organizovanog kriminala naspram pojedinačnog krivičnog dela.</a:t>
            </a:r>
          </a:p>
          <a:p>
            <a:pPr>
              <a:lnSpc>
                <a:spcPct val="120000"/>
              </a:lnSpc>
              <a:defRPr/>
            </a:pPr>
            <a:endParaRPr lang="sr-Latn-RS" dirty="0" smtClean="0">
              <a:latin typeface="Arial" panose="020B0604020202020204" pitchFamily="34" charset="0"/>
              <a:cs typeface="Arial" panose="020B0604020202020204" pitchFamily="34" charset="0"/>
            </a:endParaRPr>
          </a:p>
          <a:p>
            <a:pPr>
              <a:lnSpc>
                <a:spcPct val="120000"/>
              </a:lnSpc>
              <a:defRPr/>
            </a:pPr>
            <a:r>
              <a:rPr lang="sr-Latn-RS" b="1" dirty="0" smtClean="0">
                <a:latin typeface="Arial" panose="020B0604020202020204" pitchFamily="34" charset="0"/>
                <a:cs typeface="Arial" panose="020B0604020202020204" pitchFamily="34" charset="0"/>
              </a:rPr>
              <a:t>Ograničene tehničke mogućnosti </a:t>
            </a:r>
            <a:r>
              <a:rPr lang="sr-Latn-RS" dirty="0" smtClean="0">
                <a:latin typeface="Arial" panose="020B0604020202020204" pitchFamily="34" charset="0"/>
                <a:cs typeface="Arial" panose="020B0604020202020204" pitchFamily="34" charset="0"/>
              </a:rPr>
              <a:t>za podršku istrazi kako bi ona bila uspešna:</a:t>
            </a:r>
          </a:p>
          <a:p>
            <a:pPr lvl="1">
              <a:lnSpc>
                <a:spcPct val="120000"/>
              </a:lnSpc>
              <a:defRPr/>
            </a:pPr>
            <a:r>
              <a:rPr lang="sr-Latn-RS" dirty="0" smtClean="0">
                <a:latin typeface="Arial" panose="020B0604020202020204" pitchFamily="34" charset="0"/>
                <a:cs typeface="Arial" panose="020B0604020202020204" pitchFamily="34" charset="0"/>
              </a:rPr>
              <a:t>Zastarele forenzičke laboratorije za obradu podataka, mobilne forenzičke laboratorije; </a:t>
            </a:r>
          </a:p>
          <a:p>
            <a:pPr lvl="1">
              <a:lnSpc>
                <a:spcPct val="120000"/>
              </a:lnSpc>
              <a:defRPr/>
            </a:pPr>
            <a:r>
              <a:rPr lang="sr-Latn-RS" dirty="0" smtClean="0">
                <a:latin typeface="Arial" panose="020B0604020202020204" pitchFamily="34" charset="0"/>
                <a:cs typeface="Arial" panose="020B0604020202020204" pitchFamily="34" charset="0"/>
              </a:rPr>
              <a:t>Forenzika malvera (engl. malware – zloćudni softver) i kapaciteti obrnutog inženjerstva;</a:t>
            </a:r>
          </a:p>
          <a:p>
            <a:pPr lvl="1">
              <a:lnSpc>
                <a:spcPct val="120000"/>
              </a:lnSpc>
              <a:defRPr/>
            </a:pPr>
            <a:r>
              <a:rPr lang="sr-Latn-RS" dirty="0" smtClean="0">
                <a:latin typeface="Arial" panose="020B0604020202020204" pitchFamily="34" charset="0"/>
                <a:cs typeface="Arial" panose="020B0604020202020204" pitchFamily="34" charset="0"/>
              </a:rPr>
              <a:t>Saradnja sa lokalnim davaocima telekomunikacionih usluga. </a:t>
            </a:r>
          </a:p>
          <a:p>
            <a:pPr marL="457200" lvl="1" indent="0">
              <a:lnSpc>
                <a:spcPct val="120000"/>
              </a:lnSpc>
              <a:buNone/>
              <a:defRPr/>
            </a:pPr>
            <a:endParaRPr lang="sr-Latn-RS" dirty="0" smtClean="0">
              <a:latin typeface="Arial" panose="020B0604020202020204" pitchFamily="34" charset="0"/>
              <a:cs typeface="Arial" panose="020B0604020202020204" pitchFamily="34" charset="0"/>
            </a:endParaRPr>
          </a:p>
          <a:p>
            <a:pPr>
              <a:lnSpc>
                <a:spcPct val="120000"/>
              </a:lnSpc>
              <a:defRPr/>
            </a:pPr>
            <a:r>
              <a:rPr lang="sr-Latn-RS" b="1" dirty="0" smtClean="0">
                <a:latin typeface="Arial" panose="020B0604020202020204" pitchFamily="34" charset="0"/>
                <a:cs typeface="Arial" panose="020B0604020202020204" pitchFamily="34" charset="0"/>
              </a:rPr>
              <a:t>Međunarodna saradnja </a:t>
            </a:r>
          </a:p>
          <a:p>
            <a:pPr lvl="1">
              <a:lnSpc>
                <a:spcPct val="120000"/>
              </a:lnSpc>
              <a:defRPr/>
            </a:pPr>
            <a:r>
              <a:rPr lang="sr-Latn-RS" dirty="0" smtClean="0">
                <a:latin typeface="Arial" panose="020B0604020202020204" pitchFamily="34" charset="0"/>
                <a:cs typeface="Arial" panose="020B0604020202020204" pitchFamily="34" charset="0"/>
              </a:rPr>
              <a:t>Između policijskih snaga:</a:t>
            </a:r>
          </a:p>
          <a:p>
            <a:pPr lvl="1">
              <a:lnSpc>
                <a:spcPct val="120000"/>
              </a:lnSpc>
              <a:defRPr/>
            </a:pPr>
            <a:r>
              <a:rPr lang="sr-Latn-RS" dirty="0" smtClean="0">
                <a:latin typeface="Arial" panose="020B0604020202020204" pitchFamily="34" charset="0"/>
                <a:cs typeface="Arial" panose="020B0604020202020204" pitchFamily="34" charset="0"/>
              </a:rPr>
              <a:t>Međunarodna saradnja u oblasti pravosuđa:</a:t>
            </a:r>
          </a:p>
          <a:p>
            <a:pPr lvl="1">
              <a:lnSpc>
                <a:spcPct val="120000"/>
              </a:lnSpc>
              <a:defRPr/>
            </a:pPr>
            <a:r>
              <a:rPr lang="sr-Latn-RS" dirty="0" smtClean="0">
                <a:latin typeface="Arial" panose="020B0604020202020204" pitchFamily="34" charset="0"/>
                <a:cs typeface="Arial" panose="020B0604020202020204" pitchFamily="34" charset="0"/>
              </a:rPr>
              <a:t>Interaktivno delovanje sa velikim međunarodnim davaocima usluga (društvene mreže, itd.).</a:t>
            </a:r>
          </a:p>
          <a:p>
            <a:pPr lvl="1">
              <a:lnSpc>
                <a:spcPct val="120000"/>
              </a:lnSpc>
              <a:defRPr/>
            </a:pPr>
            <a:endParaRPr lang="sr-Latn-R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102A458-CA1A-4B20-8381-FFC894FC070B}"/>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4112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7</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7</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2000" b="1" dirty="0" smtClean="0">
                <a:solidFill>
                  <a:schemeClr val="bg1"/>
                </a:solidFill>
                <a:latin typeface="Arial" panose="020B0604020202020204" pitchFamily="34" charset="0"/>
                <a:cs typeface="Arial" panose="020B0604020202020204" pitchFamily="34" charset="0"/>
              </a:rPr>
              <a:t>Konvencija Saveta Evrope o visokotehnološkom kriminalu </a:t>
            </a:r>
            <a:endParaRPr lang="en-US" sz="2000" b="1" dirty="0">
              <a:solidFill>
                <a:schemeClr val="bg1"/>
              </a:solidFill>
              <a:latin typeface="Arial" panose="020B0604020202020204" pitchFamily="34" charset="0"/>
              <a:cs typeface="Arial" panose="020B0604020202020204" pitchFamily="34" charset="0"/>
            </a:endParaRPr>
          </a:p>
          <a:p>
            <a:pPr algn="r"/>
            <a:r>
              <a:rPr lang="sr-Latn-RS" sz="2000" b="1" dirty="0" smtClean="0">
                <a:solidFill>
                  <a:schemeClr val="bg1"/>
                </a:solidFill>
                <a:latin typeface="Arial" panose="020B0604020202020204" pitchFamily="34" charset="0"/>
                <a:cs typeface="Arial" panose="020B0604020202020204" pitchFamily="34" charset="0"/>
              </a:rPr>
              <a:t>Budimpeštanska konvencija</a:t>
            </a:r>
            <a:endParaRPr lang="en-US" sz="20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5AC8533C-0FEE-4437-BD19-21B88068C45C}"/>
              </a:ext>
            </a:extLst>
          </p:cNvPr>
          <p:cNvSpPr txBox="1">
            <a:spLocks/>
          </p:cNvSpPr>
          <p:nvPr/>
        </p:nvSpPr>
        <p:spPr>
          <a:xfrm>
            <a:off x="323528" y="1340768"/>
            <a:ext cx="8435280" cy="4968552"/>
          </a:xfrm>
          <a:prstGeom prst="rect">
            <a:avLst/>
          </a:prstGeom>
        </p:spPr>
        <p:txBody>
          <a:bodyPr>
            <a:normAutofit fontScale="850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Otvorena za potpisivanje novembra 2001. godine, u Budimpešti;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Njenu primenu prati Komitet Saveta Evrope za Konvenciju o visokotehnološkom kriminalu </a:t>
            </a:r>
            <a:r>
              <a:rPr lang="en-US" sz="1800" dirty="0" smtClean="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T-CY</a:t>
            </a:r>
            <a:r>
              <a:rPr lang="en-US" sz="1800" dirty="0" smtClean="0">
                <a:latin typeface="Arial" panose="020B0604020202020204" pitchFamily="34" charset="0"/>
                <a:cs typeface="Arial" panose="020B0604020202020204" pitchFamily="34" charset="0"/>
              </a:rPr>
              <a:t>)</a:t>
            </a:r>
            <a:r>
              <a:rPr lang="sr-Latn-RS" sz="1800" dirty="0" smtClean="0">
                <a:latin typeface="Arial" panose="020B0604020202020204" pitchFamily="34" charset="0"/>
                <a:cs typeface="Arial" panose="020B0604020202020204" pitchFamily="34" charset="0"/>
              </a:rPr>
              <a:t>;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Otvoren</a:t>
            </a:r>
            <a:r>
              <a:rPr lang="en-US" sz="1800" dirty="0" smtClean="0">
                <a:latin typeface="Arial" panose="020B0604020202020204" pitchFamily="34" charset="0"/>
                <a:cs typeface="Arial" panose="020B0604020202020204" pitchFamily="34" charset="0"/>
              </a:rPr>
              <a:t>a</a:t>
            </a:r>
            <a:r>
              <a:rPr lang="sr-Latn-RS" sz="1800" dirty="0" smtClean="0">
                <a:latin typeface="Arial" panose="020B0604020202020204" pitchFamily="34" charset="0"/>
                <a:cs typeface="Arial" panose="020B0604020202020204" pitchFamily="34" charset="0"/>
              </a:rPr>
              <a:t> za pristup svim državama;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Do danas jedini </a:t>
            </a:r>
            <a:r>
              <a:rPr lang="sr-Latn-RS" sz="1800" b="1" dirty="0" smtClean="0">
                <a:latin typeface="Arial" panose="020B0604020202020204" pitchFamily="34" charset="0"/>
                <a:cs typeface="Arial" panose="020B0604020202020204" pitchFamily="34" charset="0"/>
              </a:rPr>
              <a:t>međunarodni ugovor o visokotehnološkom kriminalu i dokazima u elektronskom obliku; </a:t>
            </a:r>
            <a:endParaRPr lang="en-US" sz="1800" b="1"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Pruža tehnološki neutralne, opšte definicije krivičnih dela u oblasti visokotehnološkog kriminala;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Uspostavlja standardni postupak istrage i krivičnog gonjenja na nacionalnom nivou i definiše odgovarajuće obaveze za uključene strane;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Definiše procesne odredbe za međunarodnu saradnju, saradnju između policijskih snaga i pravosudnu;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Obezbeđuje uslove i garancije za poštovanje vladavine prava; </a:t>
            </a:r>
            <a:endParaRPr lang="en-US"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r-Latn-RS" sz="1800" dirty="0" smtClean="0">
                <a:latin typeface="Arial" panose="020B0604020202020204" pitchFamily="34" charset="0"/>
                <a:cs typeface="Arial" panose="020B0604020202020204" pitchFamily="34" charset="0"/>
              </a:rPr>
              <a:t>T-CY objavljuje </a:t>
            </a:r>
            <a:r>
              <a:rPr lang="sr-Latn-RS" sz="1800" b="1" dirty="0" smtClean="0">
                <a:latin typeface="Arial" panose="020B0604020202020204" pitchFamily="34" charset="0"/>
                <a:cs typeface="Arial" panose="020B0604020202020204" pitchFamily="34" charset="0"/>
              </a:rPr>
              <a:t>Smernice </a:t>
            </a:r>
            <a:r>
              <a:rPr lang="sr-Latn-RS" sz="1800" dirty="0" smtClean="0">
                <a:latin typeface="Arial" panose="020B0604020202020204" pitchFamily="34" charset="0"/>
                <a:cs typeface="Arial" panose="020B0604020202020204" pitchFamily="34" charset="0"/>
              </a:rPr>
              <a:t>za tumačenje odredbi Konvencije u svetlu novih pretnji i novih tehnoloških paradigmi.</a:t>
            </a:r>
            <a:endParaRPr lang="en-US" sz="18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7D1578F7-23B3-4DBF-9300-A54FEA4651C1}"/>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519789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8</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8</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latin typeface="Arial" panose="020B0604020202020204" pitchFamily="34" charset="0"/>
                <a:cs typeface="Arial" panose="020B0604020202020204" pitchFamily="34" charset="0"/>
              </a:rPr>
              <a:t>Doseg Budimpeštanske konvencije</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id="{A5535D03-9713-4021-9030-D1C1FD4C4F5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en-GB" sz="4800" b="1" dirty="0">
                <a:latin typeface="Verdana" charset="0"/>
                <a:cs typeface="Verdana" charset="0"/>
              </a:rPr>
              <a:t>130</a:t>
            </a:r>
            <a:r>
              <a:rPr lang="en-GB" sz="4000" b="1" dirty="0">
                <a:latin typeface="Verdana" charset="0"/>
                <a:cs typeface="Verdana" charset="0"/>
              </a:rPr>
              <a:t>+</a:t>
            </a:r>
          </a:p>
        </p:txBody>
      </p:sp>
      <p:grpSp>
        <p:nvGrpSpPr>
          <p:cNvPr id="157" name="Group 156">
            <a:extLst>
              <a:ext uri="{FF2B5EF4-FFF2-40B4-BE49-F238E27FC236}">
                <a16:creationId xmlns:a16="http://schemas.microsoft.com/office/drawing/2014/main"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id="{007A98AF-2096-43E6-9C12-9914C4EC1198}"/>
              </a:ext>
            </a:extLst>
          </p:cNvPr>
          <p:cNvSpPr txBox="1">
            <a:spLocks noChangeArrowheads="1"/>
          </p:cNvSpPr>
          <p:nvPr/>
        </p:nvSpPr>
        <p:spPr bwMode="auto">
          <a:xfrm>
            <a:off x="179388" y="5084848"/>
            <a:ext cx="23756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Budimpeštanska konvencija</a:t>
            </a:r>
            <a:endParaRPr lang="en-GB" sz="1200" b="1" dirty="0" smtClean="0">
              <a:latin typeface="Verdana" charset="0"/>
              <a:cs typeface="Verdana" charset="0"/>
            </a:endParaRPr>
          </a:p>
          <a:p>
            <a:r>
              <a:rPr lang="sr-Latn-RS" sz="1200" b="1" dirty="0" smtClean="0">
                <a:latin typeface="Verdana" charset="0"/>
                <a:cs typeface="Verdana" charset="0"/>
              </a:rPr>
              <a:t>Ratifikovalo</a:t>
            </a:r>
            <a:r>
              <a:rPr lang="en-GB" sz="1200" b="1" dirty="0" smtClean="0">
                <a:latin typeface="Verdana" charset="0"/>
                <a:cs typeface="Verdana" charset="0"/>
              </a:rPr>
              <a:t>/</a:t>
            </a:r>
            <a:r>
              <a:rPr lang="sr-Latn-RS" sz="1200" b="1" dirty="0" smtClean="0">
                <a:latin typeface="Verdana" charset="0"/>
                <a:cs typeface="Verdana" charset="0"/>
              </a:rPr>
              <a:t>pristupilo</a:t>
            </a:r>
            <a:endParaRPr lang="en-GB" sz="1200" b="1" dirty="0">
              <a:solidFill>
                <a:srgbClr val="FF0000"/>
              </a:solidFill>
              <a:latin typeface="Verdana" charset="0"/>
              <a:cs typeface="Verdana" charset="0"/>
            </a:endParaRPr>
          </a:p>
        </p:txBody>
      </p:sp>
      <p:sp>
        <p:nvSpPr>
          <p:cNvPr id="278" name="TextBox 135">
            <a:extLst>
              <a:ext uri="{FF2B5EF4-FFF2-40B4-BE49-F238E27FC236}">
                <a16:creationId xmlns:a16="http://schemas.microsoft.com/office/drawing/2014/main" id="{AAE0504E-B95A-4588-B262-710CE58472E8}"/>
              </a:ext>
            </a:extLst>
          </p:cNvPr>
          <p:cNvSpPr txBox="1">
            <a:spLocks noChangeArrowheads="1"/>
          </p:cNvSpPr>
          <p:nvPr/>
        </p:nvSpPr>
        <p:spPr bwMode="auto">
          <a:xfrm>
            <a:off x="154781" y="5801859"/>
            <a:ext cx="27590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Potpisalo: 3</a:t>
            </a:r>
            <a:endParaRPr lang="en-GB" sz="1200" b="1" dirty="0">
              <a:latin typeface="Verdana" charset="0"/>
              <a:cs typeface="Verdana" charset="0"/>
            </a:endParaRPr>
          </a:p>
        </p:txBody>
      </p:sp>
      <p:sp>
        <p:nvSpPr>
          <p:cNvPr id="279" name="TextBox 136">
            <a:extLst>
              <a:ext uri="{FF2B5EF4-FFF2-40B4-BE49-F238E27FC236}">
                <a16:creationId xmlns:a16="http://schemas.microsoft.com/office/drawing/2014/main" id="{B064B17D-C0A7-4157-95EA-C11CC3B1E897}"/>
              </a:ext>
            </a:extLst>
          </p:cNvPr>
          <p:cNvSpPr txBox="1">
            <a:spLocks noChangeArrowheads="1"/>
          </p:cNvSpPr>
          <p:nvPr/>
        </p:nvSpPr>
        <p:spPr bwMode="auto">
          <a:xfrm>
            <a:off x="143669" y="6213938"/>
            <a:ext cx="27590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Pozvano da pristupi</a:t>
            </a:r>
            <a:r>
              <a:rPr lang="en-GB" sz="1200" b="1" dirty="0" smtClean="0">
                <a:latin typeface="Verdana" charset="0"/>
                <a:cs typeface="Verdana" charset="0"/>
              </a:rPr>
              <a:t>:  </a:t>
            </a:r>
            <a:r>
              <a:rPr lang="en-GB" sz="1200" b="1" dirty="0">
                <a:latin typeface="Verdana" charset="0"/>
                <a:cs typeface="Verdana" charset="0"/>
              </a:rPr>
              <a:t>9</a:t>
            </a:r>
          </a:p>
        </p:txBody>
      </p:sp>
      <p:sp>
        <p:nvSpPr>
          <p:cNvPr id="280" name="TextBox 137">
            <a:extLst>
              <a:ext uri="{FF2B5EF4-FFF2-40B4-BE49-F238E27FC236}">
                <a16:creationId xmlns:a16="http://schemas.microsoft.com/office/drawing/2014/main" id="{28DF8872-DF93-465C-AFF6-2774EE9AE504}"/>
              </a:ext>
            </a:extLst>
          </p:cNvPr>
          <p:cNvSpPr txBox="1">
            <a:spLocks noChangeArrowheads="1"/>
          </p:cNvSpPr>
          <p:nvPr/>
        </p:nvSpPr>
        <p:spPr bwMode="auto">
          <a:xfrm>
            <a:off x="3730017" y="5070475"/>
            <a:ext cx="49815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Države koje imaju </a:t>
            </a:r>
            <a:r>
              <a:rPr lang="sr-Latn-RS" sz="1200" b="1" smtClean="0">
                <a:latin typeface="Verdana" charset="0"/>
                <a:cs typeface="Verdana" charset="0"/>
              </a:rPr>
              <a:t>zakone/nacrte zakoni </a:t>
            </a:r>
            <a:r>
              <a:rPr lang="sr-Latn-RS" sz="1200" b="1" dirty="0" smtClean="0">
                <a:latin typeface="Verdana" charset="0"/>
                <a:cs typeface="Verdana" charset="0"/>
              </a:rPr>
              <a:t>koje su </a:t>
            </a:r>
            <a:r>
              <a:rPr lang="sr-Latn-RS" sz="1200" b="1" smtClean="0">
                <a:latin typeface="Verdana" charset="0"/>
                <a:cs typeface="Verdana" charset="0"/>
              </a:rPr>
              <a:t>pretežno usklađeni </a:t>
            </a:r>
            <a:r>
              <a:rPr lang="sr-Latn-RS" sz="1200" b="1" dirty="0" smtClean="0">
                <a:latin typeface="Verdana" charset="0"/>
                <a:cs typeface="Verdana" charset="0"/>
              </a:rPr>
              <a:t>sa Budimpeštanskom konvencijom</a:t>
            </a:r>
            <a:r>
              <a:rPr lang="en-GB" sz="1200" b="1" dirty="0" smtClean="0">
                <a:latin typeface="Verdana" charset="0"/>
                <a:cs typeface="Verdana" charset="0"/>
              </a:rPr>
              <a:t> </a:t>
            </a:r>
            <a:r>
              <a:rPr lang="en-GB" sz="1200" b="1" dirty="0">
                <a:latin typeface="Verdana" charset="0"/>
                <a:cs typeface="Verdana" charset="0"/>
              </a:rPr>
              <a:t>= 20</a:t>
            </a:r>
          </a:p>
        </p:txBody>
      </p:sp>
      <p:sp>
        <p:nvSpPr>
          <p:cNvPr id="281" name="Oval 280">
            <a:extLst>
              <a:ext uri="{FF2B5EF4-FFF2-40B4-BE49-F238E27FC236}">
                <a16:creationId xmlns:a16="http://schemas.microsoft.com/office/drawing/2014/main" id="{F38AAE3A-A171-46A6-AFE0-39A16F72AA54}"/>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id="{2E4F6651-E8BF-483C-9DDD-FFCF9754A25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id="{90BF7D76-FF65-4CDE-8141-BF6DC50860D3}"/>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id="{393E2274-386F-450D-9FF8-580DABC34300}"/>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id="{407E8751-FB1B-4A8D-AC5F-4BD75DE8516A}"/>
              </a:ext>
            </a:extLst>
          </p:cNvPr>
          <p:cNvSpPr txBox="1">
            <a:spLocks noChangeArrowheads="1"/>
          </p:cNvSpPr>
          <p:nvPr/>
        </p:nvSpPr>
        <p:spPr bwMode="auto">
          <a:xfrm>
            <a:off x="3831785" y="5808823"/>
            <a:ext cx="49815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r-Latn-RS" sz="1200" b="1" dirty="0" smtClean="0">
                <a:latin typeface="Verdana" charset="0"/>
                <a:cs typeface="Verdana" charset="0"/>
              </a:rPr>
              <a:t>Još država čije se zakonodavsto oslanja na Budimpeštansku konvenciju</a:t>
            </a:r>
            <a:r>
              <a:rPr lang="en-GB" sz="1200" b="1" dirty="0" smtClean="0">
                <a:latin typeface="Verdana" charset="0"/>
                <a:cs typeface="Verdana" charset="0"/>
              </a:rPr>
              <a:t> = </a:t>
            </a:r>
            <a:r>
              <a:rPr lang="en-GB" sz="1200" b="1" dirty="0">
                <a:latin typeface="Verdana" charset="0"/>
                <a:cs typeface="Verdana" charset="0"/>
              </a:rPr>
              <a:t>50+</a:t>
            </a:r>
          </a:p>
        </p:txBody>
      </p:sp>
      <p:sp>
        <p:nvSpPr>
          <p:cNvPr id="286" name="Oval 285">
            <a:extLst>
              <a:ext uri="{FF2B5EF4-FFF2-40B4-BE49-F238E27FC236}">
                <a16:creationId xmlns:a16="http://schemas.microsoft.com/office/drawing/2014/main" id="{430BEF88-8793-48F2-A373-ED69B32F3D28}"/>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id="{634636A8-EAC3-4402-8950-6CEBA6D96B85}"/>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4000" b="1" dirty="0">
                <a:solidFill>
                  <a:schemeClr val="accent1">
                    <a:lumMod val="50000"/>
                  </a:schemeClr>
                </a:solidFill>
                <a:latin typeface="Verdana" panose="020B0604030504040204" pitchFamily="34" charset="0"/>
                <a:ea typeface="Verdana" panose="020B0604030504040204" pitchFamily="34" charset="0"/>
              </a:rPr>
              <a:t>150+</a:t>
            </a:r>
          </a:p>
        </p:txBody>
      </p:sp>
      <p:sp>
        <p:nvSpPr>
          <p:cNvPr id="6" name="TextBox 5"/>
          <p:cNvSpPr txBox="1"/>
          <p:nvPr/>
        </p:nvSpPr>
        <p:spPr>
          <a:xfrm>
            <a:off x="2212130" y="5334527"/>
            <a:ext cx="585417" cy="523220"/>
          </a:xfrm>
          <a:prstGeom prst="rect">
            <a:avLst/>
          </a:prstGeom>
          <a:noFill/>
        </p:spPr>
        <p:txBody>
          <a:bodyPr wrap="none" rtlCol="0">
            <a:spAutoFit/>
          </a:bodyPr>
          <a:lstStyle/>
          <a:p>
            <a:r>
              <a:rPr lang="sr-Latn-RS" sz="2800" b="1" dirty="0" smtClean="0">
                <a:solidFill>
                  <a:srgbClr val="FF0000"/>
                </a:solidFill>
              </a:rPr>
              <a:t>65</a:t>
            </a:r>
            <a:endParaRPr lang="en-US" sz="2800" b="1" dirty="0">
              <a:solidFill>
                <a:srgbClr val="FF0000"/>
              </a:solidFill>
            </a:endParaRPr>
          </a:p>
        </p:txBody>
      </p:sp>
    </p:spTree>
    <p:extLst>
      <p:ext uri="{BB962C8B-B14F-4D97-AF65-F5344CB8AC3E}">
        <p14:creationId xmlns:p14="http://schemas.microsoft.com/office/powerpoint/2010/main" val="1991183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9</a:t>
            </a:fld>
            <a:endParaRPr lang="en-GB" dirty="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9</a:t>
            </a:fld>
            <a:endParaRPr lang="en-GB"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solidFill>
                  <a:schemeClr val="bg1"/>
                </a:solidFill>
                <a:latin typeface="Arial" panose="020B0604020202020204" pitchFamily="34" charset="0"/>
                <a:cs typeface="Arial" panose="020B0604020202020204" pitchFamily="34" charset="0"/>
              </a:rPr>
              <a:t>Proces pristupanja</a:t>
            </a:r>
            <a:endParaRPr lang="en-US" sz="3200" b="1" dirty="0">
              <a:solidFill>
                <a:schemeClr val="bg1"/>
              </a:solidFill>
              <a:latin typeface="Arial" panose="020B0604020202020204" pitchFamily="34" charset="0"/>
              <a:cs typeface="Arial" panose="020B0604020202020204" pitchFamily="34"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id="{07DD1915-02FE-4841-97F9-5C35390869CD}"/>
              </a:ext>
            </a:extLst>
          </p:cNvPr>
          <p:cNvSpPr txBox="1">
            <a:spLocks/>
          </p:cNvSpPr>
          <p:nvPr/>
        </p:nvSpPr>
        <p:spPr>
          <a:xfrm>
            <a:off x="323528" y="1268760"/>
            <a:ext cx="8435280" cy="5112568"/>
          </a:xfrm>
          <a:prstGeom prst="rect">
            <a:avLst/>
          </a:prstGeom>
        </p:spPr>
        <p:txBody>
          <a:bodyPr>
            <a:normAutofit fontScale="77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Izražavanje interesovanja</a:t>
            </a:r>
            <a:endParaRPr lang="en-US" sz="2600"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en-US" sz="2300" b="1" dirty="0" smtClean="0">
                <a:latin typeface="Arial" panose="020B0604020202020204" pitchFamily="34" charset="0"/>
                <a:cs typeface="Arial" panose="020B0604020202020204" pitchFamily="34" charset="0"/>
              </a:rPr>
              <a:t>Anal</a:t>
            </a:r>
            <a:r>
              <a:rPr lang="sr-Latn-RS" sz="2300" b="1" dirty="0" smtClean="0">
                <a:latin typeface="Arial" panose="020B0604020202020204" pitchFamily="34" charset="0"/>
                <a:cs typeface="Arial" panose="020B0604020202020204" pitchFamily="34" charset="0"/>
              </a:rPr>
              <a:t>iza propisa date države i konteksta </a:t>
            </a:r>
            <a:endParaRPr lang="en-US" sz="2300"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Savetodavna misija o propisima u oblasti visokotehnološkog kriminala</a:t>
            </a:r>
            <a:endParaRPr lang="en-US" sz="2600" b="1" dirty="0" smtClean="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Propisi u skladu sa odredbama </a:t>
            </a:r>
            <a:r>
              <a:rPr lang="en-US" sz="2600" b="1" dirty="0" smtClean="0">
                <a:latin typeface="Arial" panose="020B0604020202020204" pitchFamily="34" charset="0"/>
                <a:cs typeface="Arial" panose="020B0604020202020204" pitchFamily="34" charset="0"/>
              </a:rPr>
              <a:t>Bud</a:t>
            </a:r>
            <a:r>
              <a:rPr lang="sr-Latn-RS" sz="2600" b="1" dirty="0" smtClean="0">
                <a:latin typeface="Arial" panose="020B0604020202020204" pitchFamily="34" charset="0"/>
                <a:cs typeface="Arial" panose="020B0604020202020204" pitchFamily="34" charset="0"/>
              </a:rPr>
              <a:t>impeštanske konvencije</a:t>
            </a:r>
            <a:endParaRPr lang="en-US" sz="2600" b="1" dirty="0" smtClean="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Zahtev za pristup Konvenciji</a:t>
            </a:r>
            <a:r>
              <a:rPr lang="en-US" sz="2600" b="1" dirty="0" smtClean="0">
                <a:latin typeface="Arial" panose="020B0604020202020204" pitchFamily="34" charset="0"/>
                <a:cs typeface="Arial" panose="020B0604020202020204" pitchFamily="34" charset="0"/>
              </a:rPr>
              <a:t>, </a:t>
            </a:r>
            <a:r>
              <a:rPr lang="sr-Latn-RS" sz="2600" b="1" dirty="0" smtClean="0">
                <a:latin typeface="Arial" panose="020B0604020202020204" pitchFamily="34" charset="0"/>
                <a:cs typeface="Arial" panose="020B0604020202020204" pitchFamily="34" charset="0"/>
              </a:rPr>
              <a:t>koji odobrava Vlada i koji se šalje Savetu Ev</a:t>
            </a:r>
            <a:r>
              <a:rPr lang="en-US" sz="2600" b="1" dirty="0" smtClean="0">
                <a:latin typeface="Arial" panose="020B0604020202020204" pitchFamily="34" charset="0"/>
                <a:cs typeface="Arial" panose="020B0604020202020204" pitchFamily="34" charset="0"/>
              </a:rPr>
              <a:t>rope</a:t>
            </a:r>
            <a:endParaRPr lang="en-US" sz="2600"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en-US" sz="2600" b="1" dirty="0" smtClean="0">
                <a:latin typeface="Arial" panose="020B0604020202020204" pitchFamily="34" charset="0"/>
                <a:cs typeface="Arial" panose="020B0604020202020204" pitchFamily="34" charset="0"/>
              </a:rPr>
              <a:t>Anal</a:t>
            </a:r>
            <a:r>
              <a:rPr lang="sr-Latn-RS" sz="2600" b="1" dirty="0" smtClean="0">
                <a:latin typeface="Arial" panose="020B0604020202020204" pitchFamily="34" charset="0"/>
                <a:cs typeface="Arial" panose="020B0604020202020204" pitchFamily="34" charset="0"/>
              </a:rPr>
              <a:t>iza zahteva koju sprovodi Kancelarija za ugovore i odluka Komiteta za Konvenciju o visokotehnološkom kriminalu</a:t>
            </a:r>
            <a:endParaRPr lang="en-US" sz="2600"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Poziv državi da pristupi Konvenciji </a:t>
            </a:r>
            <a:endParaRPr lang="en-US" sz="2600"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r-Latn-RS" sz="2600" b="1" dirty="0" smtClean="0">
                <a:latin typeface="Arial" panose="020B0604020202020204" pitchFamily="34" charset="0"/>
                <a:cs typeface="Arial" panose="020B0604020202020204" pitchFamily="34" charset="0"/>
              </a:rPr>
              <a:t>Ratifikacija, instrumenti pristupanja deponuju se u Strazburu </a:t>
            </a:r>
            <a:endParaRPr lang="en-US" sz="2600" b="1" dirty="0">
              <a:latin typeface="Arial" panose="020B0604020202020204" pitchFamily="34" charset="0"/>
              <a:cs typeface="Arial" panose="020B0604020202020204" pitchFamily="34" charset="0"/>
            </a:endParaRPr>
          </a:p>
        </p:txBody>
      </p:sp>
      <p:sp>
        <p:nvSpPr>
          <p:cNvPr id="7" name="Rounded Rectangle 1">
            <a:extLst>
              <a:ext uri="{FF2B5EF4-FFF2-40B4-BE49-F238E27FC236}">
                <a16:creationId xmlns:a16="http://schemas.microsoft.com/office/drawing/2014/main" id="{9DC4FF4E-1B71-4657-AA41-52944EAE3822}"/>
              </a:ext>
            </a:extLst>
          </p:cNvPr>
          <p:cNvSpPr/>
          <p:nvPr/>
        </p:nvSpPr>
        <p:spPr>
          <a:xfrm>
            <a:off x="196884" y="2778866"/>
            <a:ext cx="8928546" cy="60613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Rounded Rectangle 10">
            <a:extLst>
              <a:ext uri="{FF2B5EF4-FFF2-40B4-BE49-F238E27FC236}">
                <a16:creationId xmlns:a16="http://schemas.microsoft.com/office/drawing/2014/main" id="{2C857D2B-5A3C-4597-8539-B3BBFD7C0BD0}"/>
              </a:ext>
            </a:extLst>
          </p:cNvPr>
          <p:cNvSpPr/>
          <p:nvPr/>
        </p:nvSpPr>
        <p:spPr>
          <a:xfrm>
            <a:off x="184731" y="3385004"/>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Rounded Rectangle 11">
            <a:extLst>
              <a:ext uri="{FF2B5EF4-FFF2-40B4-BE49-F238E27FC236}">
                <a16:creationId xmlns:a16="http://schemas.microsoft.com/office/drawing/2014/main" id="{29151DA5-5ABE-4ABA-A8B4-10B45D26E159}"/>
              </a:ext>
            </a:extLst>
          </p:cNvPr>
          <p:cNvSpPr/>
          <p:nvPr/>
        </p:nvSpPr>
        <p:spPr>
          <a:xfrm>
            <a:off x="107504" y="4869160"/>
            <a:ext cx="8928546" cy="543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Rounded Rectangle 12">
            <a:extLst>
              <a:ext uri="{FF2B5EF4-FFF2-40B4-BE49-F238E27FC236}">
                <a16:creationId xmlns:a16="http://schemas.microsoft.com/office/drawing/2014/main" id="{AA07272E-4439-46E9-B529-AC893B205E40}"/>
              </a:ext>
            </a:extLst>
          </p:cNvPr>
          <p:cNvSpPr/>
          <p:nvPr/>
        </p:nvSpPr>
        <p:spPr>
          <a:xfrm>
            <a:off x="76895" y="5412560"/>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6AB50EC-3009-43FA-932C-F58109F5943A}"/>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034141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15598</TotalTime>
  <Words>2528</Words>
  <Application>Microsoft Office PowerPoint</Application>
  <PresentationFormat>On-screen Show (4:3)</PresentationFormat>
  <Paragraphs>447</Paragraphs>
  <Slides>30</Slides>
  <Notes>28</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30</vt:i4>
      </vt:variant>
    </vt:vector>
  </HeadingPairs>
  <TitlesOfParts>
    <vt:vector size="42" baseType="lpstr">
      <vt:lpstr>MS PGothic</vt:lpstr>
      <vt:lpstr>MS PGothic</vt:lpstr>
      <vt:lpstr>Arial</vt:lpstr>
      <vt:lpstr>Arial Narrow</vt:lpstr>
      <vt:lpstr>Calibri</vt:lpstr>
      <vt:lpstr>Open Sans</vt:lpstr>
      <vt:lpstr>Segoe UI</vt:lpstr>
      <vt:lpstr>Times New Roman</vt:lpstr>
      <vt:lpstr>Verdana</vt:lpstr>
      <vt:lpstr>Wingdings</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user</cp:lastModifiedBy>
  <cp:revision>435</cp:revision>
  <dcterms:created xsi:type="dcterms:W3CDTF">2012-01-25T15:22:10Z</dcterms:created>
  <dcterms:modified xsi:type="dcterms:W3CDTF">2021-04-02T14:11:42Z</dcterms:modified>
</cp:coreProperties>
</file>